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sldIdLst>
    <p:sldId id="444" r:id="rId3"/>
    <p:sldId id="256" r:id="rId4"/>
    <p:sldId id="260" r:id="rId5"/>
    <p:sldId id="297" r:id="rId6"/>
    <p:sldId id="283" r:id="rId7"/>
    <p:sldId id="285" r:id="rId8"/>
    <p:sldId id="286" r:id="rId9"/>
    <p:sldId id="287" r:id="rId10"/>
    <p:sldId id="289" r:id="rId11"/>
    <p:sldId id="288" r:id="rId12"/>
    <p:sldId id="290" r:id="rId13"/>
    <p:sldId id="291" r:id="rId14"/>
    <p:sldId id="292" r:id="rId15"/>
    <p:sldId id="293" r:id="rId16"/>
    <p:sldId id="294" r:id="rId17"/>
    <p:sldId id="295" r:id="rId18"/>
    <p:sldId id="296" r:id="rId19"/>
    <p:sldId id="282" r:id="rId20"/>
  </p:sldIdLst>
  <p:sldSz cx="12192000" cy="6858000"/>
  <p:notesSz cx="7099300" cy="9385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15B7FC-5101-43BA-A345-D62C284135B8}" type="doc">
      <dgm:prSet loTypeId="urn:microsoft.com/office/officeart/2005/8/layout/default" loCatId="list" qsTypeId="urn:microsoft.com/office/officeart/2005/8/quickstyle/simple5" qsCatId="simple" csTypeId="urn:microsoft.com/office/officeart/2005/8/colors/colorful2" csCatId="colorful"/>
      <dgm:spPr/>
      <dgm:t>
        <a:bodyPr/>
        <a:lstStyle/>
        <a:p>
          <a:endParaRPr lang="en-US"/>
        </a:p>
      </dgm:t>
    </dgm:pt>
    <dgm:pt modelId="{7CA86FBF-A319-412E-B180-97EE554D9FE9}">
      <dgm:prSet/>
      <dgm:spPr/>
      <dgm:t>
        <a:bodyPr/>
        <a:lstStyle/>
        <a:p>
          <a:r>
            <a:rPr lang="en-US" dirty="0"/>
            <a:t>Please list three </a:t>
          </a:r>
          <a:r>
            <a:rPr lang="en-US" b="1" dirty="0">
              <a:solidFill>
                <a:srgbClr val="7030A0"/>
              </a:solidFill>
            </a:rPr>
            <a:t>STRENGTHS</a:t>
          </a:r>
          <a:r>
            <a:rPr lang="en-US" dirty="0"/>
            <a:t> of our club.</a:t>
          </a:r>
        </a:p>
      </dgm:t>
    </dgm:pt>
    <dgm:pt modelId="{2D23D4FF-26DD-464A-AE95-E8907DF7E4E2}" type="parTrans" cxnId="{C39C1EC2-8016-470A-A03C-0760897B4DAF}">
      <dgm:prSet/>
      <dgm:spPr/>
      <dgm:t>
        <a:bodyPr/>
        <a:lstStyle/>
        <a:p>
          <a:endParaRPr lang="en-US"/>
        </a:p>
      </dgm:t>
    </dgm:pt>
    <dgm:pt modelId="{CEE5431A-8B18-4A41-B6C4-76D38920EDEC}" type="sibTrans" cxnId="{C39C1EC2-8016-470A-A03C-0760897B4DAF}">
      <dgm:prSet/>
      <dgm:spPr/>
      <dgm:t>
        <a:bodyPr/>
        <a:lstStyle/>
        <a:p>
          <a:endParaRPr lang="en-US"/>
        </a:p>
      </dgm:t>
    </dgm:pt>
    <dgm:pt modelId="{4F006D97-35CB-4ABA-BBA7-92C45A9960FE}">
      <dgm:prSet/>
      <dgm:spPr/>
      <dgm:t>
        <a:bodyPr/>
        <a:lstStyle/>
        <a:p>
          <a:r>
            <a:rPr lang="en-US" dirty="0"/>
            <a:t>Please list three </a:t>
          </a:r>
          <a:r>
            <a:rPr lang="en-US" b="1" dirty="0">
              <a:solidFill>
                <a:srgbClr val="7030A0"/>
              </a:solidFill>
            </a:rPr>
            <a:t>WEAKNESSES</a:t>
          </a:r>
          <a:r>
            <a:rPr lang="en-US" dirty="0"/>
            <a:t> of our club.</a:t>
          </a:r>
        </a:p>
      </dgm:t>
    </dgm:pt>
    <dgm:pt modelId="{A582C57B-F0B1-4876-9D21-A9980CC6E72C}" type="parTrans" cxnId="{4B14ED21-8310-400F-B821-04D685D52DDC}">
      <dgm:prSet/>
      <dgm:spPr/>
      <dgm:t>
        <a:bodyPr/>
        <a:lstStyle/>
        <a:p>
          <a:endParaRPr lang="en-US"/>
        </a:p>
      </dgm:t>
    </dgm:pt>
    <dgm:pt modelId="{69BF8A70-7D57-4367-BFE0-1653043AA400}" type="sibTrans" cxnId="{4B14ED21-8310-400F-B821-04D685D52DDC}">
      <dgm:prSet/>
      <dgm:spPr/>
      <dgm:t>
        <a:bodyPr/>
        <a:lstStyle/>
        <a:p>
          <a:endParaRPr lang="en-US"/>
        </a:p>
      </dgm:t>
    </dgm:pt>
    <dgm:pt modelId="{65838F46-60FB-45E9-BD28-4BF59A9509AB}">
      <dgm:prSet/>
      <dgm:spPr/>
      <dgm:t>
        <a:bodyPr/>
        <a:lstStyle/>
        <a:p>
          <a:r>
            <a:rPr lang="en-US" dirty="0"/>
            <a:t>Please list three </a:t>
          </a:r>
          <a:r>
            <a:rPr lang="en-US" b="1" dirty="0">
              <a:solidFill>
                <a:srgbClr val="7030A0"/>
              </a:solidFill>
            </a:rPr>
            <a:t>OPPORTUNITIES</a:t>
          </a:r>
          <a:r>
            <a:rPr lang="en-US" dirty="0"/>
            <a:t> our club could address.</a:t>
          </a:r>
        </a:p>
      </dgm:t>
    </dgm:pt>
    <dgm:pt modelId="{63604780-C7F9-449A-9D0F-B02365643323}" type="parTrans" cxnId="{DB40E327-3D9C-457B-A5D0-2EADBD32228B}">
      <dgm:prSet/>
      <dgm:spPr/>
      <dgm:t>
        <a:bodyPr/>
        <a:lstStyle/>
        <a:p>
          <a:endParaRPr lang="en-US"/>
        </a:p>
      </dgm:t>
    </dgm:pt>
    <dgm:pt modelId="{C0869874-D5F4-444B-83A1-80C9F672A8E2}" type="sibTrans" cxnId="{DB40E327-3D9C-457B-A5D0-2EADBD32228B}">
      <dgm:prSet/>
      <dgm:spPr/>
      <dgm:t>
        <a:bodyPr/>
        <a:lstStyle/>
        <a:p>
          <a:endParaRPr lang="en-US"/>
        </a:p>
      </dgm:t>
    </dgm:pt>
    <dgm:pt modelId="{D14C0C12-7489-4448-8DF9-C94B1D7D3D95}">
      <dgm:prSet/>
      <dgm:spPr/>
      <dgm:t>
        <a:bodyPr/>
        <a:lstStyle/>
        <a:p>
          <a:r>
            <a:rPr lang="en-US" dirty="0"/>
            <a:t>Please list three </a:t>
          </a:r>
          <a:r>
            <a:rPr lang="en-US" b="1" dirty="0">
              <a:solidFill>
                <a:srgbClr val="7030A0"/>
              </a:solidFill>
            </a:rPr>
            <a:t>THREATS</a:t>
          </a:r>
          <a:r>
            <a:rPr lang="en-US" dirty="0"/>
            <a:t> our club faces.</a:t>
          </a:r>
        </a:p>
      </dgm:t>
    </dgm:pt>
    <dgm:pt modelId="{8438C477-9369-4A1A-986E-9D5509B313D0}" type="parTrans" cxnId="{466EE03F-A26F-4449-BC42-DBC68CB17257}">
      <dgm:prSet/>
      <dgm:spPr/>
      <dgm:t>
        <a:bodyPr/>
        <a:lstStyle/>
        <a:p>
          <a:endParaRPr lang="en-US"/>
        </a:p>
      </dgm:t>
    </dgm:pt>
    <dgm:pt modelId="{60E3A499-427A-4E44-A74B-1732302E42A9}" type="sibTrans" cxnId="{466EE03F-A26F-4449-BC42-DBC68CB17257}">
      <dgm:prSet/>
      <dgm:spPr/>
      <dgm:t>
        <a:bodyPr/>
        <a:lstStyle/>
        <a:p>
          <a:endParaRPr lang="en-US"/>
        </a:p>
      </dgm:t>
    </dgm:pt>
    <dgm:pt modelId="{381B3490-0FAD-46B8-8942-4F841BB103A2}">
      <dgm:prSet/>
      <dgm:spPr/>
      <dgm:t>
        <a:bodyPr/>
        <a:lstStyle/>
        <a:p>
          <a:r>
            <a:rPr lang="en-US" dirty="0"/>
            <a:t>What does our club do now that we should</a:t>
          </a:r>
          <a:r>
            <a:rPr lang="en-US" b="1" dirty="0"/>
            <a:t> </a:t>
          </a:r>
          <a:r>
            <a:rPr lang="en-US" b="1" dirty="0">
              <a:solidFill>
                <a:srgbClr val="7030A0"/>
              </a:solidFill>
            </a:rPr>
            <a:t>CONTINUE TO DO</a:t>
          </a:r>
          <a:r>
            <a:rPr lang="en-US" dirty="0"/>
            <a:t>?</a:t>
          </a:r>
        </a:p>
      </dgm:t>
    </dgm:pt>
    <dgm:pt modelId="{E8C02FD0-5E0C-4485-9D6B-3B37BF238298}" type="parTrans" cxnId="{9D96609A-3B5C-45BB-9B25-1BBAA153E71C}">
      <dgm:prSet/>
      <dgm:spPr/>
      <dgm:t>
        <a:bodyPr/>
        <a:lstStyle/>
        <a:p>
          <a:endParaRPr lang="en-US"/>
        </a:p>
      </dgm:t>
    </dgm:pt>
    <dgm:pt modelId="{B960F1A6-53D3-4D64-A948-E64488DF2651}" type="sibTrans" cxnId="{9D96609A-3B5C-45BB-9B25-1BBAA153E71C}">
      <dgm:prSet/>
      <dgm:spPr/>
      <dgm:t>
        <a:bodyPr/>
        <a:lstStyle/>
        <a:p>
          <a:endParaRPr lang="en-US"/>
        </a:p>
      </dgm:t>
    </dgm:pt>
    <dgm:pt modelId="{0EF725DB-EAD4-4F04-B431-1E87DE44AACC}">
      <dgm:prSet/>
      <dgm:spPr/>
      <dgm:t>
        <a:bodyPr/>
        <a:lstStyle/>
        <a:p>
          <a:r>
            <a:rPr lang="en-US" dirty="0"/>
            <a:t>What does our club do now that we should </a:t>
          </a:r>
          <a:r>
            <a:rPr lang="en-US" b="1" dirty="0">
              <a:solidFill>
                <a:srgbClr val="7030A0"/>
              </a:solidFill>
            </a:rPr>
            <a:t>NO LONGER DO</a:t>
          </a:r>
          <a:r>
            <a:rPr lang="en-US" dirty="0"/>
            <a:t>? </a:t>
          </a:r>
        </a:p>
      </dgm:t>
    </dgm:pt>
    <dgm:pt modelId="{806ABDFE-0B8A-4469-BAD2-C6D64EF7D48A}" type="parTrans" cxnId="{ECA8D6DB-90B5-43E3-A302-EF47B46ED1A1}">
      <dgm:prSet/>
      <dgm:spPr/>
      <dgm:t>
        <a:bodyPr/>
        <a:lstStyle/>
        <a:p>
          <a:endParaRPr lang="en-US"/>
        </a:p>
      </dgm:t>
    </dgm:pt>
    <dgm:pt modelId="{366C7B45-F6F7-4BF2-B53C-2E6E61CC779E}" type="sibTrans" cxnId="{ECA8D6DB-90B5-43E3-A302-EF47B46ED1A1}">
      <dgm:prSet/>
      <dgm:spPr/>
      <dgm:t>
        <a:bodyPr/>
        <a:lstStyle/>
        <a:p>
          <a:endParaRPr lang="en-US"/>
        </a:p>
      </dgm:t>
    </dgm:pt>
    <dgm:pt modelId="{6776459D-3D34-4CC6-8F51-DF559487425E}">
      <dgm:prSet/>
      <dgm:spPr/>
      <dgm:t>
        <a:bodyPr/>
        <a:lstStyle/>
        <a:p>
          <a:r>
            <a:rPr lang="en-US" dirty="0"/>
            <a:t>What is our club </a:t>
          </a:r>
          <a:r>
            <a:rPr lang="en-US" b="1" dirty="0">
              <a:solidFill>
                <a:srgbClr val="7030A0"/>
              </a:solidFill>
            </a:rPr>
            <a:t>NOT DOING NOW</a:t>
          </a:r>
          <a:r>
            <a:rPr lang="en-US" dirty="0"/>
            <a:t> that we should be doing?</a:t>
          </a:r>
        </a:p>
      </dgm:t>
    </dgm:pt>
    <dgm:pt modelId="{84AE2244-8384-48C5-84ED-1A62C9E9F402}" type="parTrans" cxnId="{C4B0AF58-A3A6-4CFF-97C0-CA9F1B807BAE}">
      <dgm:prSet/>
      <dgm:spPr/>
      <dgm:t>
        <a:bodyPr/>
        <a:lstStyle/>
        <a:p>
          <a:endParaRPr lang="en-US"/>
        </a:p>
      </dgm:t>
    </dgm:pt>
    <dgm:pt modelId="{D990CCD4-B123-4128-A9FF-9939C9A480F6}" type="sibTrans" cxnId="{C4B0AF58-A3A6-4CFF-97C0-CA9F1B807BAE}">
      <dgm:prSet/>
      <dgm:spPr/>
      <dgm:t>
        <a:bodyPr/>
        <a:lstStyle/>
        <a:p>
          <a:endParaRPr lang="en-US"/>
        </a:p>
      </dgm:t>
    </dgm:pt>
    <dgm:pt modelId="{2B99D927-540A-4DA8-AB78-E2B14B8306DA}" type="pres">
      <dgm:prSet presAssocID="{EA15B7FC-5101-43BA-A345-D62C284135B8}" presName="diagram" presStyleCnt="0">
        <dgm:presLayoutVars>
          <dgm:dir/>
          <dgm:resizeHandles val="exact"/>
        </dgm:presLayoutVars>
      </dgm:prSet>
      <dgm:spPr/>
    </dgm:pt>
    <dgm:pt modelId="{9434B425-4537-4BC9-8472-BD97661C158D}" type="pres">
      <dgm:prSet presAssocID="{7CA86FBF-A319-412E-B180-97EE554D9FE9}" presName="node" presStyleLbl="node1" presStyleIdx="0" presStyleCnt="7">
        <dgm:presLayoutVars>
          <dgm:bulletEnabled val="1"/>
        </dgm:presLayoutVars>
      </dgm:prSet>
      <dgm:spPr/>
    </dgm:pt>
    <dgm:pt modelId="{A3185F99-8AFD-4977-BD65-C01ADDA52698}" type="pres">
      <dgm:prSet presAssocID="{CEE5431A-8B18-4A41-B6C4-76D38920EDEC}" presName="sibTrans" presStyleCnt="0"/>
      <dgm:spPr/>
    </dgm:pt>
    <dgm:pt modelId="{BD6F35D7-F9C4-4C39-B4D3-7ED3EBAAADE5}" type="pres">
      <dgm:prSet presAssocID="{4F006D97-35CB-4ABA-BBA7-92C45A9960FE}" presName="node" presStyleLbl="node1" presStyleIdx="1" presStyleCnt="7">
        <dgm:presLayoutVars>
          <dgm:bulletEnabled val="1"/>
        </dgm:presLayoutVars>
      </dgm:prSet>
      <dgm:spPr/>
    </dgm:pt>
    <dgm:pt modelId="{820D41E3-1E38-4F7A-B291-E9D8B6B7604A}" type="pres">
      <dgm:prSet presAssocID="{69BF8A70-7D57-4367-BFE0-1653043AA400}" presName="sibTrans" presStyleCnt="0"/>
      <dgm:spPr/>
    </dgm:pt>
    <dgm:pt modelId="{BDD39A39-A71B-4630-A59C-29F3E982E666}" type="pres">
      <dgm:prSet presAssocID="{65838F46-60FB-45E9-BD28-4BF59A9509AB}" presName="node" presStyleLbl="node1" presStyleIdx="2" presStyleCnt="7">
        <dgm:presLayoutVars>
          <dgm:bulletEnabled val="1"/>
        </dgm:presLayoutVars>
      </dgm:prSet>
      <dgm:spPr/>
    </dgm:pt>
    <dgm:pt modelId="{EEFB52A2-5154-4B34-A80C-F483BBCCC0F7}" type="pres">
      <dgm:prSet presAssocID="{C0869874-D5F4-444B-83A1-80C9F672A8E2}" presName="sibTrans" presStyleCnt="0"/>
      <dgm:spPr/>
    </dgm:pt>
    <dgm:pt modelId="{AF0FAE4B-57AD-40E3-9D43-F8181D2266C3}" type="pres">
      <dgm:prSet presAssocID="{D14C0C12-7489-4448-8DF9-C94B1D7D3D95}" presName="node" presStyleLbl="node1" presStyleIdx="3" presStyleCnt="7">
        <dgm:presLayoutVars>
          <dgm:bulletEnabled val="1"/>
        </dgm:presLayoutVars>
      </dgm:prSet>
      <dgm:spPr/>
    </dgm:pt>
    <dgm:pt modelId="{720D0019-F8B0-4188-9985-29960D8CFEA4}" type="pres">
      <dgm:prSet presAssocID="{60E3A499-427A-4E44-A74B-1732302E42A9}" presName="sibTrans" presStyleCnt="0"/>
      <dgm:spPr/>
    </dgm:pt>
    <dgm:pt modelId="{E1EE0063-5395-49AB-BD6C-6F762720E380}" type="pres">
      <dgm:prSet presAssocID="{381B3490-0FAD-46B8-8942-4F841BB103A2}" presName="node" presStyleLbl="node1" presStyleIdx="4" presStyleCnt="7">
        <dgm:presLayoutVars>
          <dgm:bulletEnabled val="1"/>
        </dgm:presLayoutVars>
      </dgm:prSet>
      <dgm:spPr/>
    </dgm:pt>
    <dgm:pt modelId="{3FE5E8A0-5262-444C-BC9E-66C615AC1C64}" type="pres">
      <dgm:prSet presAssocID="{B960F1A6-53D3-4D64-A948-E64488DF2651}" presName="sibTrans" presStyleCnt="0"/>
      <dgm:spPr/>
    </dgm:pt>
    <dgm:pt modelId="{F72E32AC-11F0-4EEA-9D5C-F32EBA52344F}" type="pres">
      <dgm:prSet presAssocID="{0EF725DB-EAD4-4F04-B431-1E87DE44AACC}" presName="node" presStyleLbl="node1" presStyleIdx="5" presStyleCnt="7">
        <dgm:presLayoutVars>
          <dgm:bulletEnabled val="1"/>
        </dgm:presLayoutVars>
      </dgm:prSet>
      <dgm:spPr/>
    </dgm:pt>
    <dgm:pt modelId="{79A07A1F-7DDD-4F6D-8C73-CB1330967DAE}" type="pres">
      <dgm:prSet presAssocID="{366C7B45-F6F7-4BF2-B53C-2E6E61CC779E}" presName="sibTrans" presStyleCnt="0"/>
      <dgm:spPr/>
    </dgm:pt>
    <dgm:pt modelId="{70DB7042-4920-4D06-941F-1FFAB6725701}" type="pres">
      <dgm:prSet presAssocID="{6776459D-3D34-4CC6-8F51-DF559487425E}" presName="node" presStyleLbl="node1" presStyleIdx="6" presStyleCnt="7">
        <dgm:presLayoutVars>
          <dgm:bulletEnabled val="1"/>
        </dgm:presLayoutVars>
      </dgm:prSet>
      <dgm:spPr/>
    </dgm:pt>
  </dgm:ptLst>
  <dgm:cxnLst>
    <dgm:cxn modelId="{D0A30F15-E431-405B-A231-8CCC278A77DF}" type="presOf" srcId="{4F006D97-35CB-4ABA-BBA7-92C45A9960FE}" destId="{BD6F35D7-F9C4-4C39-B4D3-7ED3EBAAADE5}" srcOrd="0" destOrd="0" presId="urn:microsoft.com/office/officeart/2005/8/layout/default"/>
    <dgm:cxn modelId="{4B14ED21-8310-400F-B821-04D685D52DDC}" srcId="{EA15B7FC-5101-43BA-A345-D62C284135B8}" destId="{4F006D97-35CB-4ABA-BBA7-92C45A9960FE}" srcOrd="1" destOrd="0" parTransId="{A582C57B-F0B1-4876-9D21-A9980CC6E72C}" sibTransId="{69BF8A70-7D57-4367-BFE0-1653043AA400}"/>
    <dgm:cxn modelId="{DB40E327-3D9C-457B-A5D0-2EADBD32228B}" srcId="{EA15B7FC-5101-43BA-A345-D62C284135B8}" destId="{65838F46-60FB-45E9-BD28-4BF59A9509AB}" srcOrd="2" destOrd="0" parTransId="{63604780-C7F9-449A-9D0F-B02365643323}" sibTransId="{C0869874-D5F4-444B-83A1-80C9F672A8E2}"/>
    <dgm:cxn modelId="{466EE03F-A26F-4449-BC42-DBC68CB17257}" srcId="{EA15B7FC-5101-43BA-A345-D62C284135B8}" destId="{D14C0C12-7489-4448-8DF9-C94B1D7D3D95}" srcOrd="3" destOrd="0" parTransId="{8438C477-9369-4A1A-986E-9D5509B313D0}" sibTransId="{60E3A499-427A-4E44-A74B-1732302E42A9}"/>
    <dgm:cxn modelId="{F8499541-2C77-461B-830A-E9C5BA8F506D}" type="presOf" srcId="{0EF725DB-EAD4-4F04-B431-1E87DE44AACC}" destId="{F72E32AC-11F0-4EEA-9D5C-F32EBA52344F}" srcOrd="0" destOrd="0" presId="urn:microsoft.com/office/officeart/2005/8/layout/default"/>
    <dgm:cxn modelId="{274B7C66-236A-4E61-825F-1C90D6C528C4}" type="presOf" srcId="{7CA86FBF-A319-412E-B180-97EE554D9FE9}" destId="{9434B425-4537-4BC9-8472-BD97661C158D}" srcOrd="0" destOrd="0" presId="urn:microsoft.com/office/officeart/2005/8/layout/default"/>
    <dgm:cxn modelId="{D00D1A58-BBFD-462E-9215-C122CEDBBD14}" type="presOf" srcId="{D14C0C12-7489-4448-8DF9-C94B1D7D3D95}" destId="{AF0FAE4B-57AD-40E3-9D43-F8181D2266C3}" srcOrd="0" destOrd="0" presId="urn:microsoft.com/office/officeart/2005/8/layout/default"/>
    <dgm:cxn modelId="{C4B0AF58-A3A6-4CFF-97C0-CA9F1B807BAE}" srcId="{EA15B7FC-5101-43BA-A345-D62C284135B8}" destId="{6776459D-3D34-4CC6-8F51-DF559487425E}" srcOrd="6" destOrd="0" parTransId="{84AE2244-8384-48C5-84ED-1A62C9E9F402}" sibTransId="{D990CCD4-B123-4128-A9FF-9939C9A480F6}"/>
    <dgm:cxn modelId="{01949E81-7B90-4099-8B4F-F23F269FD4B7}" type="presOf" srcId="{65838F46-60FB-45E9-BD28-4BF59A9509AB}" destId="{BDD39A39-A71B-4630-A59C-29F3E982E666}" srcOrd="0" destOrd="0" presId="urn:microsoft.com/office/officeart/2005/8/layout/default"/>
    <dgm:cxn modelId="{9D96609A-3B5C-45BB-9B25-1BBAA153E71C}" srcId="{EA15B7FC-5101-43BA-A345-D62C284135B8}" destId="{381B3490-0FAD-46B8-8942-4F841BB103A2}" srcOrd="4" destOrd="0" parTransId="{E8C02FD0-5E0C-4485-9D6B-3B37BF238298}" sibTransId="{B960F1A6-53D3-4D64-A948-E64488DF2651}"/>
    <dgm:cxn modelId="{36F3AEAE-D89F-4F6B-924D-D6487D09B1A4}" type="presOf" srcId="{6776459D-3D34-4CC6-8F51-DF559487425E}" destId="{70DB7042-4920-4D06-941F-1FFAB6725701}" srcOrd="0" destOrd="0" presId="urn:microsoft.com/office/officeart/2005/8/layout/default"/>
    <dgm:cxn modelId="{DB5B60BF-20A2-4692-A0D2-8A15750165C8}" type="presOf" srcId="{EA15B7FC-5101-43BA-A345-D62C284135B8}" destId="{2B99D927-540A-4DA8-AB78-E2B14B8306DA}" srcOrd="0" destOrd="0" presId="urn:microsoft.com/office/officeart/2005/8/layout/default"/>
    <dgm:cxn modelId="{C39C1EC2-8016-470A-A03C-0760897B4DAF}" srcId="{EA15B7FC-5101-43BA-A345-D62C284135B8}" destId="{7CA86FBF-A319-412E-B180-97EE554D9FE9}" srcOrd="0" destOrd="0" parTransId="{2D23D4FF-26DD-464A-AE95-E8907DF7E4E2}" sibTransId="{CEE5431A-8B18-4A41-B6C4-76D38920EDEC}"/>
    <dgm:cxn modelId="{90449BCD-3089-4E9B-BB9B-013896B932DF}" type="presOf" srcId="{381B3490-0FAD-46B8-8942-4F841BB103A2}" destId="{E1EE0063-5395-49AB-BD6C-6F762720E380}" srcOrd="0" destOrd="0" presId="urn:microsoft.com/office/officeart/2005/8/layout/default"/>
    <dgm:cxn modelId="{ECA8D6DB-90B5-43E3-A302-EF47B46ED1A1}" srcId="{EA15B7FC-5101-43BA-A345-D62C284135B8}" destId="{0EF725DB-EAD4-4F04-B431-1E87DE44AACC}" srcOrd="5" destOrd="0" parTransId="{806ABDFE-0B8A-4469-BAD2-C6D64EF7D48A}" sibTransId="{366C7B45-F6F7-4BF2-B53C-2E6E61CC779E}"/>
    <dgm:cxn modelId="{3FAFFC56-0268-4C9C-96A9-C2DDA009C4F8}" type="presParOf" srcId="{2B99D927-540A-4DA8-AB78-E2B14B8306DA}" destId="{9434B425-4537-4BC9-8472-BD97661C158D}" srcOrd="0" destOrd="0" presId="urn:microsoft.com/office/officeart/2005/8/layout/default"/>
    <dgm:cxn modelId="{BB45948F-7553-40A4-87B8-0971B545589A}" type="presParOf" srcId="{2B99D927-540A-4DA8-AB78-E2B14B8306DA}" destId="{A3185F99-8AFD-4977-BD65-C01ADDA52698}" srcOrd="1" destOrd="0" presId="urn:microsoft.com/office/officeart/2005/8/layout/default"/>
    <dgm:cxn modelId="{9EB02374-352C-465F-A8F2-FD4E2217C2BD}" type="presParOf" srcId="{2B99D927-540A-4DA8-AB78-E2B14B8306DA}" destId="{BD6F35D7-F9C4-4C39-B4D3-7ED3EBAAADE5}" srcOrd="2" destOrd="0" presId="urn:microsoft.com/office/officeart/2005/8/layout/default"/>
    <dgm:cxn modelId="{956CCFF3-8266-40A4-B72B-5F91A7E944E0}" type="presParOf" srcId="{2B99D927-540A-4DA8-AB78-E2B14B8306DA}" destId="{820D41E3-1E38-4F7A-B291-E9D8B6B7604A}" srcOrd="3" destOrd="0" presId="urn:microsoft.com/office/officeart/2005/8/layout/default"/>
    <dgm:cxn modelId="{4553AAEA-F088-48B0-83FB-80728EE4D7D1}" type="presParOf" srcId="{2B99D927-540A-4DA8-AB78-E2B14B8306DA}" destId="{BDD39A39-A71B-4630-A59C-29F3E982E666}" srcOrd="4" destOrd="0" presId="urn:microsoft.com/office/officeart/2005/8/layout/default"/>
    <dgm:cxn modelId="{16B8A0A1-792D-488A-A05C-4AD5A86EF59F}" type="presParOf" srcId="{2B99D927-540A-4DA8-AB78-E2B14B8306DA}" destId="{EEFB52A2-5154-4B34-A80C-F483BBCCC0F7}" srcOrd="5" destOrd="0" presId="urn:microsoft.com/office/officeart/2005/8/layout/default"/>
    <dgm:cxn modelId="{76E16B39-F9A7-4813-B7BF-B8437951F975}" type="presParOf" srcId="{2B99D927-540A-4DA8-AB78-E2B14B8306DA}" destId="{AF0FAE4B-57AD-40E3-9D43-F8181D2266C3}" srcOrd="6" destOrd="0" presId="urn:microsoft.com/office/officeart/2005/8/layout/default"/>
    <dgm:cxn modelId="{09AD86B8-74E8-450F-AC11-19912D35FA7A}" type="presParOf" srcId="{2B99D927-540A-4DA8-AB78-E2B14B8306DA}" destId="{720D0019-F8B0-4188-9985-29960D8CFEA4}" srcOrd="7" destOrd="0" presId="urn:microsoft.com/office/officeart/2005/8/layout/default"/>
    <dgm:cxn modelId="{7CA9C184-1CA3-4D35-A4A3-A5549A8A4606}" type="presParOf" srcId="{2B99D927-540A-4DA8-AB78-E2B14B8306DA}" destId="{E1EE0063-5395-49AB-BD6C-6F762720E380}" srcOrd="8" destOrd="0" presId="urn:microsoft.com/office/officeart/2005/8/layout/default"/>
    <dgm:cxn modelId="{1A05F4D2-BFEE-44C4-BFE1-1E1D959E9258}" type="presParOf" srcId="{2B99D927-540A-4DA8-AB78-E2B14B8306DA}" destId="{3FE5E8A0-5262-444C-BC9E-66C615AC1C64}" srcOrd="9" destOrd="0" presId="urn:microsoft.com/office/officeart/2005/8/layout/default"/>
    <dgm:cxn modelId="{0CFCCCC6-1D47-43EA-AFE3-F61FDD576E78}" type="presParOf" srcId="{2B99D927-540A-4DA8-AB78-E2B14B8306DA}" destId="{F72E32AC-11F0-4EEA-9D5C-F32EBA52344F}" srcOrd="10" destOrd="0" presId="urn:microsoft.com/office/officeart/2005/8/layout/default"/>
    <dgm:cxn modelId="{802E16FB-6A87-44B1-8205-E5D8291324B1}" type="presParOf" srcId="{2B99D927-540A-4DA8-AB78-E2B14B8306DA}" destId="{79A07A1F-7DDD-4F6D-8C73-CB1330967DAE}" srcOrd="11" destOrd="0" presId="urn:microsoft.com/office/officeart/2005/8/layout/default"/>
    <dgm:cxn modelId="{9884AF71-F2A5-4A84-818B-B5671694367F}" type="presParOf" srcId="{2B99D927-540A-4DA8-AB78-E2B14B8306DA}" destId="{70DB7042-4920-4D06-941F-1FFAB6725701}"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34B425-4537-4BC9-8472-BD97661C158D}">
      <dsp:nvSpPr>
        <dsp:cNvPr id="0" name=""/>
        <dsp:cNvSpPr/>
      </dsp:nvSpPr>
      <dsp:spPr>
        <a:xfrm>
          <a:off x="2997" y="629722"/>
          <a:ext cx="2378378" cy="142702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Please list three </a:t>
          </a:r>
          <a:r>
            <a:rPr lang="en-US" sz="2100" b="1" kern="1200" dirty="0">
              <a:solidFill>
                <a:srgbClr val="7030A0"/>
              </a:solidFill>
            </a:rPr>
            <a:t>STRENGTHS</a:t>
          </a:r>
          <a:r>
            <a:rPr lang="en-US" sz="2100" kern="1200" dirty="0"/>
            <a:t> of our club.</a:t>
          </a:r>
        </a:p>
      </dsp:txBody>
      <dsp:txXfrm>
        <a:off x="2997" y="629722"/>
        <a:ext cx="2378378" cy="1427027"/>
      </dsp:txXfrm>
    </dsp:sp>
    <dsp:sp modelId="{BD6F35D7-F9C4-4C39-B4D3-7ED3EBAAADE5}">
      <dsp:nvSpPr>
        <dsp:cNvPr id="0" name=""/>
        <dsp:cNvSpPr/>
      </dsp:nvSpPr>
      <dsp:spPr>
        <a:xfrm>
          <a:off x="2619214" y="629722"/>
          <a:ext cx="2378378" cy="1427027"/>
        </a:xfrm>
        <a:prstGeom prst="rect">
          <a:avLst/>
        </a:prstGeom>
        <a:gradFill rotWithShape="0">
          <a:gsLst>
            <a:gs pos="0">
              <a:schemeClr val="accent2">
                <a:hueOff val="-852166"/>
                <a:satOff val="-1137"/>
                <a:lumOff val="-3399"/>
                <a:alphaOff val="0"/>
                <a:satMod val="103000"/>
                <a:lumMod val="102000"/>
                <a:tint val="94000"/>
              </a:schemeClr>
            </a:gs>
            <a:gs pos="50000">
              <a:schemeClr val="accent2">
                <a:hueOff val="-852166"/>
                <a:satOff val="-1137"/>
                <a:lumOff val="-3399"/>
                <a:alphaOff val="0"/>
                <a:satMod val="110000"/>
                <a:lumMod val="100000"/>
                <a:shade val="100000"/>
              </a:schemeClr>
            </a:gs>
            <a:gs pos="100000">
              <a:schemeClr val="accent2">
                <a:hueOff val="-852166"/>
                <a:satOff val="-1137"/>
                <a:lumOff val="-339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Please list three </a:t>
          </a:r>
          <a:r>
            <a:rPr lang="en-US" sz="2100" b="1" kern="1200" dirty="0">
              <a:solidFill>
                <a:srgbClr val="7030A0"/>
              </a:solidFill>
            </a:rPr>
            <a:t>WEAKNESSES</a:t>
          </a:r>
          <a:r>
            <a:rPr lang="en-US" sz="2100" kern="1200" dirty="0"/>
            <a:t> of our club.</a:t>
          </a:r>
        </a:p>
      </dsp:txBody>
      <dsp:txXfrm>
        <a:off x="2619214" y="629722"/>
        <a:ext cx="2378378" cy="1427027"/>
      </dsp:txXfrm>
    </dsp:sp>
    <dsp:sp modelId="{BDD39A39-A71B-4630-A59C-29F3E982E666}">
      <dsp:nvSpPr>
        <dsp:cNvPr id="0" name=""/>
        <dsp:cNvSpPr/>
      </dsp:nvSpPr>
      <dsp:spPr>
        <a:xfrm>
          <a:off x="5235431" y="629722"/>
          <a:ext cx="2378378" cy="1427027"/>
        </a:xfrm>
        <a:prstGeom prst="rect">
          <a:avLst/>
        </a:prstGeom>
        <a:gradFill rotWithShape="0">
          <a:gsLst>
            <a:gs pos="0">
              <a:schemeClr val="accent2">
                <a:hueOff val="-1704332"/>
                <a:satOff val="-2273"/>
                <a:lumOff val="-6797"/>
                <a:alphaOff val="0"/>
                <a:satMod val="103000"/>
                <a:lumMod val="102000"/>
                <a:tint val="94000"/>
              </a:schemeClr>
            </a:gs>
            <a:gs pos="50000">
              <a:schemeClr val="accent2">
                <a:hueOff val="-1704332"/>
                <a:satOff val="-2273"/>
                <a:lumOff val="-6797"/>
                <a:alphaOff val="0"/>
                <a:satMod val="110000"/>
                <a:lumMod val="100000"/>
                <a:shade val="100000"/>
              </a:schemeClr>
            </a:gs>
            <a:gs pos="100000">
              <a:schemeClr val="accent2">
                <a:hueOff val="-1704332"/>
                <a:satOff val="-2273"/>
                <a:lumOff val="-679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Please list three </a:t>
          </a:r>
          <a:r>
            <a:rPr lang="en-US" sz="2100" b="1" kern="1200" dirty="0">
              <a:solidFill>
                <a:srgbClr val="7030A0"/>
              </a:solidFill>
            </a:rPr>
            <a:t>OPPORTUNITIES</a:t>
          </a:r>
          <a:r>
            <a:rPr lang="en-US" sz="2100" kern="1200" dirty="0"/>
            <a:t> our club could address.</a:t>
          </a:r>
        </a:p>
      </dsp:txBody>
      <dsp:txXfrm>
        <a:off x="5235431" y="629722"/>
        <a:ext cx="2378378" cy="1427027"/>
      </dsp:txXfrm>
    </dsp:sp>
    <dsp:sp modelId="{AF0FAE4B-57AD-40E3-9D43-F8181D2266C3}">
      <dsp:nvSpPr>
        <dsp:cNvPr id="0" name=""/>
        <dsp:cNvSpPr/>
      </dsp:nvSpPr>
      <dsp:spPr>
        <a:xfrm>
          <a:off x="7851648" y="629722"/>
          <a:ext cx="2378378" cy="1427027"/>
        </a:xfrm>
        <a:prstGeom prst="rect">
          <a:avLst/>
        </a:prstGeom>
        <a:gradFill rotWithShape="0">
          <a:gsLst>
            <a:gs pos="0">
              <a:schemeClr val="accent2">
                <a:hueOff val="-2556499"/>
                <a:satOff val="-3410"/>
                <a:lumOff val="-10196"/>
                <a:alphaOff val="0"/>
                <a:satMod val="103000"/>
                <a:lumMod val="102000"/>
                <a:tint val="94000"/>
              </a:schemeClr>
            </a:gs>
            <a:gs pos="50000">
              <a:schemeClr val="accent2">
                <a:hueOff val="-2556499"/>
                <a:satOff val="-3410"/>
                <a:lumOff val="-10196"/>
                <a:alphaOff val="0"/>
                <a:satMod val="110000"/>
                <a:lumMod val="100000"/>
                <a:shade val="100000"/>
              </a:schemeClr>
            </a:gs>
            <a:gs pos="100000">
              <a:schemeClr val="accent2">
                <a:hueOff val="-2556499"/>
                <a:satOff val="-3410"/>
                <a:lumOff val="-1019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Please list three </a:t>
          </a:r>
          <a:r>
            <a:rPr lang="en-US" sz="2100" b="1" kern="1200" dirty="0">
              <a:solidFill>
                <a:srgbClr val="7030A0"/>
              </a:solidFill>
            </a:rPr>
            <a:t>THREATS</a:t>
          </a:r>
          <a:r>
            <a:rPr lang="en-US" sz="2100" kern="1200" dirty="0"/>
            <a:t> our club faces.</a:t>
          </a:r>
        </a:p>
      </dsp:txBody>
      <dsp:txXfrm>
        <a:off x="7851648" y="629722"/>
        <a:ext cx="2378378" cy="1427027"/>
      </dsp:txXfrm>
    </dsp:sp>
    <dsp:sp modelId="{E1EE0063-5395-49AB-BD6C-6F762720E380}">
      <dsp:nvSpPr>
        <dsp:cNvPr id="0" name=""/>
        <dsp:cNvSpPr/>
      </dsp:nvSpPr>
      <dsp:spPr>
        <a:xfrm>
          <a:off x="1311106" y="2294587"/>
          <a:ext cx="2378378" cy="1427027"/>
        </a:xfrm>
        <a:prstGeom prst="rect">
          <a:avLst/>
        </a:prstGeom>
        <a:gradFill rotWithShape="0">
          <a:gsLst>
            <a:gs pos="0">
              <a:schemeClr val="accent2">
                <a:hueOff val="-3408665"/>
                <a:satOff val="-4547"/>
                <a:lumOff val="-13595"/>
                <a:alphaOff val="0"/>
                <a:satMod val="103000"/>
                <a:lumMod val="102000"/>
                <a:tint val="94000"/>
              </a:schemeClr>
            </a:gs>
            <a:gs pos="50000">
              <a:schemeClr val="accent2">
                <a:hueOff val="-3408665"/>
                <a:satOff val="-4547"/>
                <a:lumOff val="-13595"/>
                <a:alphaOff val="0"/>
                <a:satMod val="110000"/>
                <a:lumMod val="100000"/>
                <a:shade val="100000"/>
              </a:schemeClr>
            </a:gs>
            <a:gs pos="100000">
              <a:schemeClr val="accent2">
                <a:hueOff val="-3408665"/>
                <a:satOff val="-4547"/>
                <a:lumOff val="-1359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What does our club do now that we should</a:t>
          </a:r>
          <a:r>
            <a:rPr lang="en-US" sz="2100" b="1" kern="1200" dirty="0"/>
            <a:t> </a:t>
          </a:r>
          <a:r>
            <a:rPr lang="en-US" sz="2100" b="1" kern="1200" dirty="0">
              <a:solidFill>
                <a:srgbClr val="7030A0"/>
              </a:solidFill>
            </a:rPr>
            <a:t>CONTINUE TO DO</a:t>
          </a:r>
          <a:r>
            <a:rPr lang="en-US" sz="2100" kern="1200" dirty="0"/>
            <a:t>?</a:t>
          </a:r>
        </a:p>
      </dsp:txBody>
      <dsp:txXfrm>
        <a:off x="1311106" y="2294587"/>
        <a:ext cx="2378378" cy="1427027"/>
      </dsp:txXfrm>
    </dsp:sp>
    <dsp:sp modelId="{F72E32AC-11F0-4EEA-9D5C-F32EBA52344F}">
      <dsp:nvSpPr>
        <dsp:cNvPr id="0" name=""/>
        <dsp:cNvSpPr/>
      </dsp:nvSpPr>
      <dsp:spPr>
        <a:xfrm>
          <a:off x="3927323" y="2294587"/>
          <a:ext cx="2378378" cy="1427027"/>
        </a:xfrm>
        <a:prstGeom prst="rect">
          <a:avLst/>
        </a:prstGeom>
        <a:gradFill rotWithShape="0">
          <a:gsLst>
            <a:gs pos="0">
              <a:schemeClr val="accent2">
                <a:hueOff val="-4260831"/>
                <a:satOff val="-5683"/>
                <a:lumOff val="-16993"/>
                <a:alphaOff val="0"/>
                <a:satMod val="103000"/>
                <a:lumMod val="102000"/>
                <a:tint val="94000"/>
              </a:schemeClr>
            </a:gs>
            <a:gs pos="50000">
              <a:schemeClr val="accent2">
                <a:hueOff val="-4260831"/>
                <a:satOff val="-5683"/>
                <a:lumOff val="-16993"/>
                <a:alphaOff val="0"/>
                <a:satMod val="110000"/>
                <a:lumMod val="100000"/>
                <a:shade val="100000"/>
              </a:schemeClr>
            </a:gs>
            <a:gs pos="100000">
              <a:schemeClr val="accent2">
                <a:hueOff val="-4260831"/>
                <a:satOff val="-5683"/>
                <a:lumOff val="-1699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What does our club do now that we should </a:t>
          </a:r>
          <a:r>
            <a:rPr lang="en-US" sz="2100" b="1" kern="1200" dirty="0">
              <a:solidFill>
                <a:srgbClr val="7030A0"/>
              </a:solidFill>
            </a:rPr>
            <a:t>NO LONGER DO</a:t>
          </a:r>
          <a:r>
            <a:rPr lang="en-US" sz="2100" kern="1200" dirty="0"/>
            <a:t>? </a:t>
          </a:r>
        </a:p>
      </dsp:txBody>
      <dsp:txXfrm>
        <a:off x="3927323" y="2294587"/>
        <a:ext cx="2378378" cy="1427027"/>
      </dsp:txXfrm>
    </dsp:sp>
    <dsp:sp modelId="{70DB7042-4920-4D06-941F-1FFAB6725701}">
      <dsp:nvSpPr>
        <dsp:cNvPr id="0" name=""/>
        <dsp:cNvSpPr/>
      </dsp:nvSpPr>
      <dsp:spPr>
        <a:xfrm>
          <a:off x="6543539" y="2294587"/>
          <a:ext cx="2378378" cy="1427027"/>
        </a:xfrm>
        <a:prstGeom prst="rect">
          <a:avLst/>
        </a:prstGeom>
        <a:gradFill rotWithShape="0">
          <a:gsLst>
            <a:gs pos="0">
              <a:schemeClr val="accent2">
                <a:hueOff val="-5112997"/>
                <a:satOff val="-6820"/>
                <a:lumOff val="-20392"/>
                <a:alphaOff val="0"/>
                <a:satMod val="103000"/>
                <a:lumMod val="102000"/>
                <a:tint val="94000"/>
              </a:schemeClr>
            </a:gs>
            <a:gs pos="50000">
              <a:schemeClr val="accent2">
                <a:hueOff val="-5112997"/>
                <a:satOff val="-6820"/>
                <a:lumOff val="-20392"/>
                <a:alphaOff val="0"/>
                <a:satMod val="110000"/>
                <a:lumMod val="100000"/>
                <a:shade val="100000"/>
              </a:schemeClr>
            </a:gs>
            <a:gs pos="100000">
              <a:schemeClr val="accent2">
                <a:hueOff val="-5112997"/>
                <a:satOff val="-6820"/>
                <a:lumOff val="-2039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What is our club </a:t>
          </a:r>
          <a:r>
            <a:rPr lang="en-US" sz="2100" b="1" kern="1200" dirty="0">
              <a:solidFill>
                <a:srgbClr val="7030A0"/>
              </a:solidFill>
            </a:rPr>
            <a:t>NOT DOING NOW</a:t>
          </a:r>
          <a:r>
            <a:rPr lang="en-US" sz="2100" kern="1200" dirty="0"/>
            <a:t> that we should be doing?</a:t>
          </a:r>
        </a:p>
      </dsp:txBody>
      <dsp:txXfrm>
        <a:off x="6543539" y="2294587"/>
        <a:ext cx="2378378" cy="142702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632BEC23-500D-4C2D-A7AB-E911BA48F121}" type="datetimeFigureOut">
              <a:rPr lang="en-US" smtClean="0"/>
              <a:t>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5F57A-CF4F-43C9-9587-05DE532FDF09}" type="slidenum">
              <a:rPr lang="en-US" smtClean="0"/>
              <a:t>‹#›</a:t>
            </a:fld>
            <a:endParaRPr lang="en-US"/>
          </a:p>
        </p:txBody>
      </p:sp>
    </p:spTree>
    <p:extLst>
      <p:ext uri="{BB962C8B-B14F-4D97-AF65-F5344CB8AC3E}">
        <p14:creationId xmlns:p14="http://schemas.microsoft.com/office/powerpoint/2010/main" val="1317342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BEC23-500D-4C2D-A7AB-E911BA48F121}" type="datetimeFigureOut">
              <a:rPr lang="en-US" smtClean="0"/>
              <a:t>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5F57A-CF4F-43C9-9587-05DE532FDF09}" type="slidenum">
              <a:rPr lang="en-US" smtClean="0"/>
              <a:t>‹#›</a:t>
            </a:fld>
            <a:endParaRPr lang="en-US"/>
          </a:p>
        </p:txBody>
      </p:sp>
    </p:spTree>
    <p:extLst>
      <p:ext uri="{BB962C8B-B14F-4D97-AF65-F5344CB8AC3E}">
        <p14:creationId xmlns:p14="http://schemas.microsoft.com/office/powerpoint/2010/main" val="3061300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BEC23-500D-4C2D-A7AB-E911BA48F121}" type="datetimeFigureOut">
              <a:rPr lang="en-US" smtClean="0"/>
              <a:t>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5F57A-CF4F-43C9-9587-05DE532FDF09}" type="slidenum">
              <a:rPr lang="en-US" smtClean="0"/>
              <a:t>‹#›</a:t>
            </a:fld>
            <a:endParaRPr lang="en-US"/>
          </a:p>
        </p:txBody>
      </p:sp>
    </p:spTree>
    <p:extLst>
      <p:ext uri="{BB962C8B-B14F-4D97-AF65-F5344CB8AC3E}">
        <p14:creationId xmlns:p14="http://schemas.microsoft.com/office/powerpoint/2010/main" val="1181446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BEC23-500D-4C2D-A7AB-E911BA48F121}" type="datetimeFigureOut">
              <a:rPr lang="en-US" smtClean="0"/>
              <a:t>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5F57A-CF4F-43C9-9587-05DE532FDF09}"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69716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BEC23-500D-4C2D-A7AB-E911BA48F121}" type="datetimeFigureOut">
              <a:rPr lang="en-US" smtClean="0"/>
              <a:t>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5F57A-CF4F-43C9-9587-05DE532FDF09}" type="slidenum">
              <a:rPr lang="en-US" smtClean="0"/>
              <a:t>‹#›</a:t>
            </a:fld>
            <a:endParaRPr lang="en-US"/>
          </a:p>
        </p:txBody>
      </p:sp>
    </p:spTree>
    <p:extLst>
      <p:ext uri="{BB962C8B-B14F-4D97-AF65-F5344CB8AC3E}">
        <p14:creationId xmlns:p14="http://schemas.microsoft.com/office/powerpoint/2010/main" val="3989461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32BEC23-500D-4C2D-A7AB-E911BA48F121}" type="datetimeFigureOut">
              <a:rPr lang="en-US" smtClean="0"/>
              <a:t>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5F57A-CF4F-43C9-9587-05DE532FDF09}" type="slidenum">
              <a:rPr lang="en-US" smtClean="0"/>
              <a:t>‹#›</a:t>
            </a:fld>
            <a:endParaRPr lang="en-US"/>
          </a:p>
        </p:txBody>
      </p:sp>
    </p:spTree>
    <p:extLst>
      <p:ext uri="{BB962C8B-B14F-4D97-AF65-F5344CB8AC3E}">
        <p14:creationId xmlns:p14="http://schemas.microsoft.com/office/powerpoint/2010/main" val="883151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32BEC23-500D-4C2D-A7AB-E911BA48F121}" type="datetimeFigureOut">
              <a:rPr lang="en-US" smtClean="0"/>
              <a:t>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5F57A-CF4F-43C9-9587-05DE532FDF09}" type="slidenum">
              <a:rPr lang="en-US" smtClean="0"/>
              <a:t>‹#›</a:t>
            </a:fld>
            <a:endParaRPr lang="en-US"/>
          </a:p>
        </p:txBody>
      </p:sp>
    </p:spTree>
    <p:extLst>
      <p:ext uri="{BB962C8B-B14F-4D97-AF65-F5344CB8AC3E}">
        <p14:creationId xmlns:p14="http://schemas.microsoft.com/office/powerpoint/2010/main" val="995811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2BEC23-500D-4C2D-A7AB-E911BA48F121}"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5F57A-CF4F-43C9-9587-05DE532FDF09}" type="slidenum">
              <a:rPr lang="en-US" smtClean="0"/>
              <a:t>‹#›</a:t>
            </a:fld>
            <a:endParaRPr lang="en-US"/>
          </a:p>
        </p:txBody>
      </p:sp>
    </p:spTree>
    <p:extLst>
      <p:ext uri="{BB962C8B-B14F-4D97-AF65-F5344CB8AC3E}">
        <p14:creationId xmlns:p14="http://schemas.microsoft.com/office/powerpoint/2010/main" val="285563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2BEC23-500D-4C2D-A7AB-E911BA48F121}"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5F57A-CF4F-43C9-9587-05DE532FDF09}" type="slidenum">
              <a:rPr lang="en-US" smtClean="0"/>
              <a:t>‹#›</a:t>
            </a:fld>
            <a:endParaRPr lang="en-US"/>
          </a:p>
        </p:txBody>
      </p:sp>
    </p:spTree>
    <p:extLst>
      <p:ext uri="{BB962C8B-B14F-4D97-AF65-F5344CB8AC3E}">
        <p14:creationId xmlns:p14="http://schemas.microsoft.com/office/powerpoint/2010/main" val="1286219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298" y="1122363"/>
            <a:ext cx="6859786"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298" y="3602038"/>
            <a:ext cx="685978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C80F02B-769A-4B9A-9B5D-05DC12FA092E}" type="datetimeFigureOut">
              <a:rPr lang="en-US"/>
              <a:pPr>
                <a:defRPr/>
              </a:pPr>
              <a:t>2/5/2023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60A0FB-F397-447B-8764-22EB4CB52734}" type="slidenum">
              <a:rPr lang="en-US" altLang="en-US"/>
              <a:pPr>
                <a:defRPr/>
              </a:pPr>
              <a:t>‹#›</a:t>
            </a:fld>
            <a:endParaRPr lang="en-US" altLang="en-US"/>
          </a:p>
        </p:txBody>
      </p:sp>
    </p:spTree>
    <p:extLst>
      <p:ext uri="{BB962C8B-B14F-4D97-AF65-F5344CB8AC3E}">
        <p14:creationId xmlns:p14="http://schemas.microsoft.com/office/powerpoint/2010/main" val="1353974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2CAE66B-1FBA-4809-83E9-671AC98974AA}" type="datetimeFigureOut">
              <a:rPr lang="en-US"/>
              <a:pPr>
                <a:defRPr/>
              </a:pPr>
              <a:t>2/5/2023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9ABC5A-F33D-4C7F-B038-34442F427D48}" type="slidenum">
              <a:rPr lang="en-US" altLang="en-US"/>
              <a:pPr>
                <a:defRPr/>
              </a:pPr>
              <a:t>‹#›</a:t>
            </a:fld>
            <a:endParaRPr lang="en-US" altLang="en-US"/>
          </a:p>
        </p:txBody>
      </p:sp>
    </p:spTree>
    <p:extLst>
      <p:ext uri="{BB962C8B-B14F-4D97-AF65-F5344CB8AC3E}">
        <p14:creationId xmlns:p14="http://schemas.microsoft.com/office/powerpoint/2010/main" val="3274744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2BEC23-500D-4C2D-A7AB-E911BA48F121}"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5F57A-CF4F-43C9-9587-05DE532FDF09}" type="slidenum">
              <a:rPr lang="en-US" smtClean="0"/>
              <a:t>‹#›</a:t>
            </a:fld>
            <a:endParaRPr lang="en-US"/>
          </a:p>
        </p:txBody>
      </p:sp>
    </p:spTree>
    <p:extLst>
      <p:ext uri="{BB962C8B-B14F-4D97-AF65-F5344CB8AC3E}">
        <p14:creationId xmlns:p14="http://schemas.microsoft.com/office/powerpoint/2010/main" val="17144271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4051" y="1709739"/>
            <a:ext cx="7888754"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4051" y="4589464"/>
            <a:ext cx="7888754"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326092CE-A270-4D5A-8DC6-3A0704A44B62}" type="datetimeFigureOut">
              <a:rPr lang="en-US"/>
              <a:pPr>
                <a:defRPr/>
              </a:pPr>
              <a:t>2/5/2023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FC1FC6-CA48-4E7B-ADA4-1A7CC60FFA4C}" type="slidenum">
              <a:rPr lang="en-US" altLang="en-US"/>
              <a:pPr>
                <a:defRPr/>
              </a:pPr>
              <a:t>‹#›</a:t>
            </a:fld>
            <a:endParaRPr lang="en-US" altLang="en-US"/>
          </a:p>
        </p:txBody>
      </p:sp>
    </p:spTree>
    <p:extLst>
      <p:ext uri="{BB962C8B-B14F-4D97-AF65-F5344CB8AC3E}">
        <p14:creationId xmlns:p14="http://schemas.microsoft.com/office/powerpoint/2010/main" val="1601609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0023" y="1620838"/>
            <a:ext cx="4038065" cy="4525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0527" y="1620838"/>
            <a:ext cx="4039652" cy="4525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57FE9FA-AC70-4F07-B535-9C52F58E6786}" type="datetimeFigureOut">
              <a:rPr lang="en-US"/>
              <a:pPr>
                <a:defRPr/>
              </a:pPr>
              <a:t>2/5/2023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56D2679-4E65-4068-BF87-053205FEC466}" type="slidenum">
              <a:rPr lang="en-US" altLang="en-US"/>
              <a:pPr>
                <a:defRPr/>
              </a:pPr>
              <a:t>‹#›</a:t>
            </a:fld>
            <a:endParaRPr lang="en-US" altLang="en-US"/>
          </a:p>
        </p:txBody>
      </p:sp>
    </p:spTree>
    <p:extLst>
      <p:ext uri="{BB962C8B-B14F-4D97-AF65-F5344CB8AC3E}">
        <p14:creationId xmlns:p14="http://schemas.microsoft.com/office/powerpoint/2010/main" val="7448555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402" y="365126"/>
            <a:ext cx="7888754" cy="1325563"/>
          </a:xfrm>
        </p:spPr>
        <p:txBody>
          <a:bodyPr/>
          <a:lstStyle/>
          <a:p>
            <a:r>
              <a:rPr lang="en-US"/>
              <a:t>Click to edit Master title style</a:t>
            </a:r>
          </a:p>
        </p:txBody>
      </p:sp>
      <p:sp>
        <p:nvSpPr>
          <p:cNvPr id="3" name="Text Placeholder 2"/>
          <p:cNvSpPr>
            <a:spLocks noGrp="1"/>
          </p:cNvSpPr>
          <p:nvPr>
            <p:ph type="body" idx="1"/>
          </p:nvPr>
        </p:nvSpPr>
        <p:spPr>
          <a:xfrm>
            <a:off x="630403" y="1681163"/>
            <a:ext cx="386974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403" y="2505075"/>
            <a:ext cx="3869745"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30356" y="1681163"/>
            <a:ext cx="388880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30356" y="2505075"/>
            <a:ext cx="388880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5928D1D-F0BB-4E23-9942-94BE0D32DF4A}" type="datetimeFigureOut">
              <a:rPr lang="en-US"/>
              <a:pPr>
                <a:defRPr/>
              </a:pPr>
              <a:t>2/5/2023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A6E9052-7BBC-4FB1-B1B2-9D386EDD3E9B}" type="slidenum">
              <a:rPr lang="en-US" altLang="en-US"/>
              <a:pPr>
                <a:defRPr/>
              </a:pPr>
              <a:t>‹#›</a:t>
            </a:fld>
            <a:endParaRPr lang="en-US" altLang="en-US"/>
          </a:p>
        </p:txBody>
      </p:sp>
    </p:spTree>
    <p:extLst>
      <p:ext uri="{BB962C8B-B14F-4D97-AF65-F5344CB8AC3E}">
        <p14:creationId xmlns:p14="http://schemas.microsoft.com/office/powerpoint/2010/main" val="38484116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2318DC7-2902-401E-8637-DA5929A37C50}" type="datetimeFigureOut">
              <a:rPr lang="en-US"/>
              <a:pPr>
                <a:defRPr/>
              </a:pPr>
              <a:t>2/5/2023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2B99A70-16BC-410C-944C-91DF825BE1F5}" type="slidenum">
              <a:rPr lang="en-US" altLang="en-US"/>
              <a:pPr>
                <a:defRPr/>
              </a:pPr>
              <a:t>‹#›</a:t>
            </a:fld>
            <a:endParaRPr lang="en-US" altLang="en-US"/>
          </a:p>
        </p:txBody>
      </p:sp>
    </p:spTree>
    <p:extLst>
      <p:ext uri="{BB962C8B-B14F-4D97-AF65-F5344CB8AC3E}">
        <p14:creationId xmlns:p14="http://schemas.microsoft.com/office/powerpoint/2010/main" val="2745270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D5A883F-347D-41AE-B690-7B91815D8821}" type="datetimeFigureOut">
              <a:rPr lang="en-US"/>
              <a:pPr>
                <a:defRPr/>
              </a:pPr>
              <a:t>2/5/2023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5F539EE-0125-4518-AEA6-C7ABA752462E}" type="slidenum">
              <a:rPr lang="en-US" altLang="en-US"/>
              <a:pPr>
                <a:defRPr/>
              </a:pPr>
              <a:t>‹#›</a:t>
            </a:fld>
            <a:endParaRPr lang="en-US" altLang="en-US"/>
          </a:p>
        </p:txBody>
      </p:sp>
    </p:spTree>
    <p:extLst>
      <p:ext uri="{BB962C8B-B14F-4D97-AF65-F5344CB8AC3E}">
        <p14:creationId xmlns:p14="http://schemas.microsoft.com/office/powerpoint/2010/main" val="25637893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403" y="457200"/>
            <a:ext cx="295034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8801" y="987426"/>
            <a:ext cx="4630356"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403" y="2057400"/>
            <a:ext cx="29503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91AC841A-3AD2-43FC-B739-2C14F0B3038A}" type="datetimeFigureOut">
              <a:rPr lang="en-US"/>
              <a:pPr>
                <a:defRPr/>
              </a:pPr>
              <a:t>2/5/2023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624880-BA39-4840-B9DA-12149F1416C9}" type="slidenum">
              <a:rPr lang="en-US" altLang="en-US"/>
              <a:pPr>
                <a:defRPr/>
              </a:pPr>
              <a:t>‹#›</a:t>
            </a:fld>
            <a:endParaRPr lang="en-US" altLang="en-US"/>
          </a:p>
        </p:txBody>
      </p:sp>
    </p:spTree>
    <p:extLst>
      <p:ext uri="{BB962C8B-B14F-4D97-AF65-F5344CB8AC3E}">
        <p14:creationId xmlns:p14="http://schemas.microsoft.com/office/powerpoint/2010/main" val="12234244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403" y="457200"/>
            <a:ext cx="2950343"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8801" y="987426"/>
            <a:ext cx="463035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403" y="2057400"/>
            <a:ext cx="29503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FD89ED3D-0978-4E2E-9953-DB158CD04691}" type="datetimeFigureOut">
              <a:rPr lang="en-US"/>
              <a:pPr>
                <a:defRPr/>
              </a:pPr>
              <a:t>2/5/2023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A92B9BE-9FCC-4AFD-A5BF-3CC4273913FA}" type="slidenum">
              <a:rPr lang="en-US" altLang="en-US"/>
              <a:pPr>
                <a:defRPr/>
              </a:pPr>
              <a:t>‹#›</a:t>
            </a:fld>
            <a:endParaRPr lang="en-US" altLang="en-US"/>
          </a:p>
        </p:txBody>
      </p:sp>
    </p:spTree>
    <p:extLst>
      <p:ext uri="{BB962C8B-B14F-4D97-AF65-F5344CB8AC3E}">
        <p14:creationId xmlns:p14="http://schemas.microsoft.com/office/powerpoint/2010/main" val="24528210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04F71DD-781D-42D6-AC97-651978499477}" type="datetimeFigureOut">
              <a:rPr lang="en-US"/>
              <a:pPr>
                <a:defRPr/>
              </a:pPr>
              <a:t>2/5/2023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B9A2CC-B67A-4D12-810D-06769B486EC3}" type="slidenum">
              <a:rPr lang="en-US" altLang="en-US"/>
              <a:pPr>
                <a:defRPr/>
              </a:pPr>
              <a:t>‹#›</a:t>
            </a:fld>
            <a:endParaRPr lang="en-US" altLang="en-US"/>
          </a:p>
        </p:txBody>
      </p:sp>
    </p:spTree>
    <p:extLst>
      <p:ext uri="{BB962C8B-B14F-4D97-AF65-F5344CB8AC3E}">
        <p14:creationId xmlns:p14="http://schemas.microsoft.com/office/powerpoint/2010/main" val="31134825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655" y="274638"/>
            <a:ext cx="2059524" cy="5872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319" y="274638"/>
            <a:ext cx="6030896" cy="58721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FACB68C-690B-4310-8CB5-99CCCEF61C8E}" type="datetimeFigureOut">
              <a:rPr lang="en-US"/>
              <a:pPr>
                <a:defRPr/>
              </a:pPr>
              <a:t>2/5/2023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8D80EB-1D83-4069-873C-B29339E1EB74}" type="slidenum">
              <a:rPr lang="en-US" altLang="en-US"/>
              <a:pPr>
                <a:defRPr/>
              </a:pPr>
              <a:t>‹#›</a:t>
            </a:fld>
            <a:endParaRPr lang="en-US" altLang="en-US"/>
          </a:p>
        </p:txBody>
      </p:sp>
    </p:spTree>
    <p:extLst>
      <p:ext uri="{BB962C8B-B14F-4D97-AF65-F5344CB8AC3E}">
        <p14:creationId xmlns:p14="http://schemas.microsoft.com/office/powerpoint/2010/main" val="3301560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2BEC23-500D-4C2D-A7AB-E911BA48F121}"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5F57A-CF4F-43C9-9587-05DE532FDF09}" type="slidenum">
              <a:rPr lang="en-US" smtClean="0"/>
              <a:t>‹#›</a:t>
            </a:fld>
            <a:endParaRPr lang="en-US"/>
          </a:p>
        </p:txBody>
      </p:sp>
    </p:spTree>
    <p:extLst>
      <p:ext uri="{BB962C8B-B14F-4D97-AF65-F5344CB8AC3E}">
        <p14:creationId xmlns:p14="http://schemas.microsoft.com/office/powerpoint/2010/main" val="400115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2BEC23-500D-4C2D-A7AB-E911BA48F121}" type="datetimeFigureOut">
              <a:rPr lang="en-US" smtClean="0"/>
              <a:t>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5F57A-CF4F-43C9-9587-05DE532FDF09}" type="slidenum">
              <a:rPr lang="en-US" smtClean="0"/>
              <a:t>‹#›</a:t>
            </a:fld>
            <a:endParaRPr lang="en-US"/>
          </a:p>
        </p:txBody>
      </p:sp>
    </p:spTree>
    <p:extLst>
      <p:ext uri="{BB962C8B-B14F-4D97-AF65-F5344CB8AC3E}">
        <p14:creationId xmlns:p14="http://schemas.microsoft.com/office/powerpoint/2010/main" val="3590401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2BEC23-500D-4C2D-A7AB-E911BA48F121}" type="datetimeFigureOut">
              <a:rPr lang="en-US" smtClean="0"/>
              <a:t>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5F57A-CF4F-43C9-9587-05DE532FDF09}" type="slidenum">
              <a:rPr lang="en-US" smtClean="0"/>
              <a:t>‹#›</a:t>
            </a:fld>
            <a:endParaRPr lang="en-US"/>
          </a:p>
        </p:txBody>
      </p:sp>
    </p:spTree>
    <p:extLst>
      <p:ext uri="{BB962C8B-B14F-4D97-AF65-F5344CB8AC3E}">
        <p14:creationId xmlns:p14="http://schemas.microsoft.com/office/powerpoint/2010/main" val="1975089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2BEC23-500D-4C2D-A7AB-E911BA48F121}" type="datetimeFigureOut">
              <a:rPr lang="en-US" smtClean="0"/>
              <a:t>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5F57A-CF4F-43C9-9587-05DE532FDF09}" type="slidenum">
              <a:rPr lang="en-US" smtClean="0"/>
              <a:t>‹#›</a:t>
            </a:fld>
            <a:endParaRPr lang="en-US"/>
          </a:p>
        </p:txBody>
      </p:sp>
    </p:spTree>
    <p:extLst>
      <p:ext uri="{BB962C8B-B14F-4D97-AF65-F5344CB8AC3E}">
        <p14:creationId xmlns:p14="http://schemas.microsoft.com/office/powerpoint/2010/main" val="1090778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BEC23-500D-4C2D-A7AB-E911BA48F121}" type="datetimeFigureOut">
              <a:rPr lang="en-US" smtClean="0"/>
              <a:t>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A5F57A-CF4F-43C9-9587-05DE532FDF09}" type="slidenum">
              <a:rPr lang="en-US" smtClean="0"/>
              <a:t>‹#›</a:t>
            </a:fld>
            <a:endParaRPr lang="en-US"/>
          </a:p>
        </p:txBody>
      </p:sp>
    </p:spTree>
    <p:extLst>
      <p:ext uri="{BB962C8B-B14F-4D97-AF65-F5344CB8AC3E}">
        <p14:creationId xmlns:p14="http://schemas.microsoft.com/office/powerpoint/2010/main" val="3988768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BEC23-500D-4C2D-A7AB-E911BA48F121}" type="datetimeFigureOut">
              <a:rPr lang="en-US" smtClean="0"/>
              <a:t>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5F57A-CF4F-43C9-9587-05DE532FDF09}" type="slidenum">
              <a:rPr lang="en-US" smtClean="0"/>
              <a:t>‹#›</a:t>
            </a:fld>
            <a:endParaRPr lang="en-US"/>
          </a:p>
        </p:txBody>
      </p:sp>
    </p:spTree>
    <p:extLst>
      <p:ext uri="{BB962C8B-B14F-4D97-AF65-F5344CB8AC3E}">
        <p14:creationId xmlns:p14="http://schemas.microsoft.com/office/powerpoint/2010/main" val="2472322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BEC23-500D-4C2D-A7AB-E911BA48F121}" type="datetimeFigureOut">
              <a:rPr lang="en-US" smtClean="0"/>
              <a:t>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5F57A-CF4F-43C9-9587-05DE532FDF09}" type="slidenum">
              <a:rPr lang="en-US" smtClean="0"/>
              <a:t>‹#›</a:t>
            </a:fld>
            <a:endParaRPr lang="en-US"/>
          </a:p>
        </p:txBody>
      </p:sp>
    </p:spTree>
    <p:extLst>
      <p:ext uri="{BB962C8B-B14F-4D97-AF65-F5344CB8AC3E}">
        <p14:creationId xmlns:p14="http://schemas.microsoft.com/office/powerpoint/2010/main" val="2663126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2.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32BEC23-500D-4C2D-A7AB-E911BA48F121}" type="datetimeFigureOut">
              <a:rPr lang="en-US" smtClean="0"/>
              <a:t>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3A5F57A-CF4F-43C9-9587-05DE532FDF09}" type="slidenum">
              <a:rPr lang="en-US" smtClean="0"/>
              <a:t>‹#›</a:t>
            </a:fld>
            <a:endParaRPr lang="en-US"/>
          </a:p>
        </p:txBody>
      </p:sp>
    </p:spTree>
    <p:extLst>
      <p:ext uri="{BB962C8B-B14F-4D97-AF65-F5344CB8AC3E}">
        <p14:creationId xmlns:p14="http://schemas.microsoft.com/office/powerpoint/2010/main" val="372957871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Title Placeholder 1"/>
          <p:cNvSpPr>
            <a:spLocks noGrp="1"/>
          </p:cNvSpPr>
          <p:nvPr>
            <p:ph type="title"/>
          </p:nvPr>
        </p:nvSpPr>
        <p:spPr bwMode="auto">
          <a:xfrm>
            <a:off x="609760" y="274638"/>
            <a:ext cx="1097248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7891" name="Text Placeholder 2"/>
          <p:cNvSpPr>
            <a:spLocks noGrp="1"/>
          </p:cNvSpPr>
          <p:nvPr>
            <p:ph type="body" idx="1"/>
          </p:nvPr>
        </p:nvSpPr>
        <p:spPr bwMode="auto">
          <a:xfrm>
            <a:off x="627226" y="1620838"/>
            <a:ext cx="10969307"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759" y="6356351"/>
            <a:ext cx="2843954"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46A10EC5-64AF-4161-8D2B-FDFF8D732868}" type="datetimeFigureOut">
              <a:rPr lang="en-US"/>
              <a:pPr>
                <a:defRPr/>
              </a:pPr>
              <a:t>2/5/2023</a:t>
            </a:fld>
            <a:endParaRPr lang="en-US"/>
          </a:p>
        </p:txBody>
      </p:sp>
      <p:sp>
        <p:nvSpPr>
          <p:cNvPr id="5" name="Footer Placeholder 4"/>
          <p:cNvSpPr>
            <a:spLocks noGrp="1"/>
          </p:cNvSpPr>
          <p:nvPr>
            <p:ph type="ftr" sz="quarter" idx="3"/>
          </p:nvPr>
        </p:nvSpPr>
        <p:spPr>
          <a:xfrm>
            <a:off x="4168274" y="6356351"/>
            <a:ext cx="3855454"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8288" y="6356351"/>
            <a:ext cx="284395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mn-lt"/>
                <a:cs typeface="Arial" panose="020B0604020202020204" pitchFamily="34" charset="0"/>
              </a:defRPr>
            </a:lvl1pPr>
          </a:lstStyle>
          <a:p>
            <a:pPr>
              <a:defRPr/>
            </a:pPr>
            <a:fld id="{DE636F96-60B7-4510-88EA-1B7C9046DCB8}" type="slidenum">
              <a:rPr lang="en-US" altLang="en-US"/>
              <a:pPr>
                <a:defRPr/>
              </a:pPr>
              <a:t>‹#›</a:t>
            </a:fld>
            <a:endParaRPr lang="en-US" altLang="en-US"/>
          </a:p>
        </p:txBody>
      </p:sp>
    </p:spTree>
    <p:extLst>
      <p:ext uri="{BB962C8B-B14F-4D97-AF65-F5344CB8AC3E}">
        <p14:creationId xmlns:p14="http://schemas.microsoft.com/office/powerpoint/2010/main" val="271543719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Franklin Gothic Medium" panose="020B0603020102020204" pitchFamily="34" charset="0"/>
        </a:defRPr>
      </a:lvl2pPr>
      <a:lvl3pPr algn="ctr" rtl="0" eaLnBrk="0" fontAlgn="base" hangingPunct="0">
        <a:spcBef>
          <a:spcPct val="0"/>
        </a:spcBef>
        <a:spcAft>
          <a:spcPct val="0"/>
        </a:spcAft>
        <a:defRPr sz="4400">
          <a:solidFill>
            <a:schemeClr val="bg1"/>
          </a:solidFill>
          <a:latin typeface="Franklin Gothic Medium" panose="020B0603020102020204" pitchFamily="34" charset="0"/>
        </a:defRPr>
      </a:lvl3pPr>
      <a:lvl4pPr algn="ctr" rtl="0" eaLnBrk="0" fontAlgn="base" hangingPunct="0">
        <a:spcBef>
          <a:spcPct val="0"/>
        </a:spcBef>
        <a:spcAft>
          <a:spcPct val="0"/>
        </a:spcAft>
        <a:defRPr sz="4400">
          <a:solidFill>
            <a:schemeClr val="bg1"/>
          </a:solidFill>
          <a:latin typeface="Franklin Gothic Medium" panose="020B0603020102020204" pitchFamily="34" charset="0"/>
        </a:defRPr>
      </a:lvl4pPr>
      <a:lvl5pPr algn="ctr" rtl="0" eaLnBrk="0" fontAlgn="base" hangingPunct="0">
        <a:spcBef>
          <a:spcPct val="0"/>
        </a:spcBef>
        <a:spcAft>
          <a:spcPct val="0"/>
        </a:spcAft>
        <a:defRPr sz="4400">
          <a:solidFill>
            <a:schemeClr val="bg1"/>
          </a:solidFill>
          <a:latin typeface="Franklin Gothic Medium" panose="020B0603020102020204" pitchFamily="34" charset="0"/>
        </a:defRPr>
      </a:lvl5pPr>
      <a:lvl6pPr marL="457200" algn="ctr" rtl="0" eaLnBrk="0" fontAlgn="base" hangingPunct="0">
        <a:spcBef>
          <a:spcPct val="0"/>
        </a:spcBef>
        <a:spcAft>
          <a:spcPct val="0"/>
        </a:spcAft>
        <a:defRPr sz="4400">
          <a:solidFill>
            <a:schemeClr val="bg1"/>
          </a:solidFill>
          <a:latin typeface="Franklin Gothic Medium" panose="020B0603020102020204" pitchFamily="34" charset="0"/>
        </a:defRPr>
      </a:lvl6pPr>
      <a:lvl7pPr marL="914400" algn="ctr" rtl="0" eaLnBrk="0" fontAlgn="base" hangingPunct="0">
        <a:spcBef>
          <a:spcPct val="0"/>
        </a:spcBef>
        <a:spcAft>
          <a:spcPct val="0"/>
        </a:spcAft>
        <a:defRPr sz="4400">
          <a:solidFill>
            <a:schemeClr val="bg1"/>
          </a:solidFill>
          <a:latin typeface="Franklin Gothic Medium" panose="020B0603020102020204" pitchFamily="34" charset="0"/>
        </a:defRPr>
      </a:lvl7pPr>
      <a:lvl8pPr marL="1371600" algn="ctr" rtl="0" eaLnBrk="0" fontAlgn="base" hangingPunct="0">
        <a:spcBef>
          <a:spcPct val="0"/>
        </a:spcBef>
        <a:spcAft>
          <a:spcPct val="0"/>
        </a:spcAft>
        <a:defRPr sz="4400">
          <a:solidFill>
            <a:schemeClr val="bg1"/>
          </a:solidFill>
          <a:latin typeface="Franklin Gothic Medium" panose="020B0603020102020204" pitchFamily="34" charset="0"/>
        </a:defRPr>
      </a:lvl8pPr>
      <a:lvl9pPr marL="1828800" algn="ctr" rtl="0" eaLnBrk="0" fontAlgn="base" hangingPunct="0">
        <a:spcBef>
          <a:spcPct val="0"/>
        </a:spcBef>
        <a:spcAft>
          <a:spcPct val="0"/>
        </a:spcAft>
        <a:defRPr sz="4400">
          <a:solidFill>
            <a:schemeClr val="bg1"/>
          </a:solidFill>
          <a:latin typeface="Franklin Gothic Medium" panose="020B060302010202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5"/>
          <p:cNvSpPr>
            <a:spLocks noChangeArrowheads="1"/>
          </p:cNvSpPr>
          <p:nvPr/>
        </p:nvSpPr>
        <p:spPr bwMode="auto">
          <a:xfrm>
            <a:off x="0" y="3048000"/>
            <a:ext cx="12188825" cy="1219200"/>
          </a:xfrm>
          <a:prstGeom prst="rect">
            <a:avLst/>
          </a:prstGeom>
          <a:solidFill>
            <a:srgbClr val="043671"/>
          </a:solidFill>
          <a:ln w="9525">
            <a:no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5400" b="0" i="0" u="none" strike="noStrike" kern="1200" cap="none" spc="0" normalizeH="0" baseline="0" noProof="0" dirty="0">
                <a:ln>
                  <a:noFill/>
                </a:ln>
                <a:solidFill>
                  <a:srgbClr val="FEBC16"/>
                </a:solidFill>
                <a:effectLst/>
                <a:uLnTx/>
                <a:uFillTx/>
                <a:latin typeface="Arial" charset="0"/>
                <a:ea typeface="+mn-ea"/>
                <a:cs typeface="Arial" charset="0"/>
              </a:rPr>
              <a:t>Club Strategic &amp; Long-Range Plan</a:t>
            </a:r>
          </a:p>
        </p:txBody>
      </p:sp>
      <p:sp>
        <p:nvSpPr>
          <p:cNvPr id="63490" name="Rectangle 3"/>
          <p:cNvSpPr>
            <a:spLocks noChangeArrowheads="1"/>
          </p:cNvSpPr>
          <p:nvPr/>
        </p:nvSpPr>
        <p:spPr bwMode="auto">
          <a:xfrm>
            <a:off x="407989" y="838201"/>
            <a:ext cx="6086475" cy="1433513"/>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8800" b="0" i="0" u="none" strike="noStrike" kern="1200" cap="none" spc="0" normalizeH="0" baseline="0" noProof="0" dirty="0">
                <a:ln>
                  <a:noFill/>
                </a:ln>
                <a:solidFill>
                  <a:srgbClr val="FFFFFF"/>
                </a:solidFill>
                <a:effectLst/>
                <a:uLnTx/>
                <a:uFillTx/>
                <a:latin typeface="Arial" charset="0"/>
                <a:ea typeface="MS PGothic" pitchFamily="34" charset="-128"/>
                <a:cs typeface="Arial" charset="0"/>
              </a:rPr>
              <a:t>Welcome to</a:t>
            </a:r>
            <a:endParaRPr kumimoji="0" lang="en-US" altLang="en-US" sz="8800" b="0" i="0" u="none" strike="noStrike" kern="1200" cap="none" spc="0" normalizeH="0" baseline="0" noProof="0" dirty="0">
              <a:ln>
                <a:noFill/>
              </a:ln>
              <a:solidFill>
                <a:srgbClr val="FFFFFF"/>
              </a:solidFill>
              <a:effectLst/>
              <a:uLnTx/>
              <a:uFillTx/>
              <a:latin typeface="Arial" charset="0"/>
              <a:ea typeface="+mn-ea"/>
              <a:cs typeface="Arial"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0" y="76201"/>
            <a:ext cx="2944812" cy="2930833"/>
          </a:xfrm>
          <a:prstGeom prst="rect">
            <a:avLst/>
          </a:prstGeom>
        </p:spPr>
      </p:pic>
      <p:sp>
        <p:nvSpPr>
          <p:cNvPr id="3" name="TextBox 2">
            <a:extLst>
              <a:ext uri="{FF2B5EF4-FFF2-40B4-BE49-F238E27FC236}">
                <a16:creationId xmlns:a16="http://schemas.microsoft.com/office/drawing/2014/main" id="{05293BA7-8E57-05FA-016D-1CA3CE944406}"/>
              </a:ext>
            </a:extLst>
          </p:cNvPr>
          <p:cNvSpPr txBox="1"/>
          <p:nvPr/>
        </p:nvSpPr>
        <p:spPr>
          <a:xfrm>
            <a:off x="1589" y="4495800"/>
            <a:ext cx="12188824" cy="1200329"/>
          </a:xfrm>
          <a:prstGeom prst="rect">
            <a:avLst/>
          </a:prstGeom>
          <a:noFill/>
        </p:spPr>
        <p:txBody>
          <a:bodyPr wrap="square">
            <a:spAutoFit/>
          </a:bodyPr>
          <a:lstStyle/>
          <a:p>
            <a:pPr marL="0" marR="0" lvl="0" indent="0" algn="ctr" defTabSz="457337" rtl="0" eaLnBrk="1" fontAlgn="base" latinLnBrk="0" hangingPunct="1">
              <a:lnSpc>
                <a:spcPct val="100000"/>
              </a:lnSpc>
              <a:spcBef>
                <a:spcPct val="0"/>
              </a:spcBef>
              <a:spcAft>
                <a:spcPct val="0"/>
              </a:spcAft>
              <a:buClrTx/>
              <a:buSzTx/>
              <a:buFontTx/>
              <a:buNone/>
              <a:tabLst/>
              <a:defRPr/>
            </a:pPr>
            <a:r>
              <a:rPr kumimoji="0" lang="en-US" altLang="ja-JP" sz="3600" b="0" i="0" u="none" strike="noStrike" kern="1200" cap="none" spc="0" normalizeH="0" baseline="0" noProof="0" dirty="0">
                <a:ln>
                  <a:noFill/>
                </a:ln>
                <a:solidFill>
                  <a:srgbClr val="FFFFFF"/>
                </a:solidFill>
                <a:effectLst/>
                <a:uLnTx/>
                <a:uFillTx/>
                <a:latin typeface="Arial" charset="0"/>
                <a:ea typeface="ＭＳ Ｐゴシック" panose="020B0600070205080204" pitchFamily="34" charset="-128"/>
                <a:cs typeface="Arial" charset="0"/>
              </a:rPr>
              <a:t>IPP T. J. Myers</a:t>
            </a:r>
          </a:p>
          <a:p>
            <a:pPr marL="0" marR="0" lvl="0" indent="0" algn="ctr" defTabSz="457337" rtl="0" eaLnBrk="1" fontAlgn="base" latinLnBrk="0" hangingPunct="1">
              <a:lnSpc>
                <a:spcPct val="100000"/>
              </a:lnSpc>
              <a:spcBef>
                <a:spcPct val="0"/>
              </a:spcBef>
              <a:spcAft>
                <a:spcPct val="0"/>
              </a:spcAft>
              <a:buClrTx/>
              <a:buSzTx/>
              <a:buFontTx/>
              <a:buNone/>
              <a:tabLst/>
              <a:defRPr/>
            </a:pPr>
            <a:r>
              <a:rPr kumimoji="0" lang="en-US" altLang="ja-JP" sz="3600" b="0" i="0" u="none" strike="noStrike" kern="1200" cap="none" spc="0" normalizeH="0" baseline="0" noProof="0" dirty="0">
                <a:ln>
                  <a:noFill/>
                </a:ln>
                <a:solidFill>
                  <a:srgbClr val="FFFFFF"/>
                </a:solidFill>
                <a:effectLst/>
                <a:uLnTx/>
                <a:uFillTx/>
                <a:latin typeface="Arial" charset="0"/>
                <a:ea typeface="ＭＳ Ｐゴシック" panose="020B0600070205080204" pitchFamily="34" charset="-128"/>
                <a:cs typeface="Arial" charset="0"/>
              </a:rPr>
              <a:t>Rotary Club of Snow Hill</a:t>
            </a:r>
          </a:p>
        </p:txBody>
      </p:sp>
    </p:spTree>
    <p:extLst>
      <p:ext uri="{BB962C8B-B14F-4D97-AF65-F5344CB8AC3E}">
        <p14:creationId xmlns:p14="http://schemas.microsoft.com/office/powerpoint/2010/main" val="170168147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ADD37-B46D-FFD2-D143-27495EE9FFED}"/>
              </a:ext>
            </a:extLst>
          </p:cNvPr>
          <p:cNvSpPr>
            <a:spLocks noGrp="1"/>
          </p:cNvSpPr>
          <p:nvPr>
            <p:ph type="title"/>
          </p:nvPr>
        </p:nvSpPr>
        <p:spPr>
          <a:xfrm>
            <a:off x="838200" y="365125"/>
            <a:ext cx="10515600" cy="1325563"/>
          </a:xfrm>
        </p:spPr>
        <p:txBody>
          <a:bodyPr>
            <a:normAutofit/>
          </a:bodyPr>
          <a:lstStyle/>
          <a:p>
            <a:r>
              <a:rPr lang="en-US" dirty="0">
                <a:solidFill>
                  <a:schemeClr val="tx1"/>
                </a:solidFill>
              </a:rPr>
              <a:t>Survey Your Members</a:t>
            </a:r>
          </a:p>
        </p:txBody>
      </p:sp>
      <p:graphicFrame>
        <p:nvGraphicFramePr>
          <p:cNvPr id="5" name="Content Placeholder 2">
            <a:extLst>
              <a:ext uri="{FF2B5EF4-FFF2-40B4-BE49-F238E27FC236}">
                <a16:creationId xmlns:a16="http://schemas.microsoft.com/office/drawing/2014/main" id="{32AC1B90-361A-F642-D99D-6679FF9DB73C}"/>
              </a:ext>
            </a:extLst>
          </p:cNvPr>
          <p:cNvGraphicFramePr>
            <a:graphicFrameLocks noGrp="1"/>
          </p:cNvGraphicFramePr>
          <p:nvPr>
            <p:ph idx="1"/>
            <p:extLst>
              <p:ext uri="{D42A27DB-BD31-4B8C-83A1-F6EECF244321}">
                <p14:modId xmlns:p14="http://schemas.microsoft.com/office/powerpoint/2010/main" val="2931937613"/>
              </p:ext>
            </p:extLst>
          </p:nvPr>
        </p:nvGraphicFramePr>
        <p:xfrm>
          <a:off x="979488" y="1825625"/>
          <a:ext cx="1023302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4546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8C474-2FF6-B76A-183D-D0276D04438D}"/>
              </a:ext>
            </a:extLst>
          </p:cNvPr>
          <p:cNvSpPr>
            <a:spLocks noGrp="1"/>
          </p:cNvSpPr>
          <p:nvPr>
            <p:ph type="title"/>
          </p:nvPr>
        </p:nvSpPr>
        <p:spPr/>
        <p:txBody>
          <a:bodyPr/>
          <a:lstStyle/>
          <a:p>
            <a:r>
              <a:rPr lang="en-US" dirty="0"/>
              <a:t>Analyze Survey Results</a:t>
            </a:r>
          </a:p>
        </p:txBody>
      </p:sp>
      <p:sp>
        <p:nvSpPr>
          <p:cNvPr id="3" name="Content Placeholder 2">
            <a:extLst>
              <a:ext uri="{FF2B5EF4-FFF2-40B4-BE49-F238E27FC236}">
                <a16:creationId xmlns:a16="http://schemas.microsoft.com/office/drawing/2014/main" id="{7EE4ECB0-D82E-CA70-AAFF-D992835198E1}"/>
              </a:ext>
            </a:extLst>
          </p:cNvPr>
          <p:cNvSpPr>
            <a:spLocks noGrp="1"/>
          </p:cNvSpPr>
          <p:nvPr>
            <p:ph idx="1"/>
          </p:nvPr>
        </p:nvSpPr>
        <p:spPr>
          <a:xfrm>
            <a:off x="435006" y="1757779"/>
            <a:ext cx="10918794" cy="4641126"/>
          </a:xfrm>
        </p:spPr>
        <p:txBody>
          <a:bodyPr>
            <a:normAutofit fontScale="92500" lnSpcReduction="20000"/>
          </a:bodyPr>
          <a:lstStyle/>
          <a:p>
            <a:r>
              <a:rPr lang="en-US" dirty="0"/>
              <a:t>Categorize and tabulate narrative responses</a:t>
            </a:r>
          </a:p>
          <a:p>
            <a:pPr lvl="1"/>
            <a:r>
              <a:rPr lang="en-US" dirty="0"/>
              <a:t>Example:  </a:t>
            </a:r>
            <a:r>
              <a:rPr lang="en-US" b="1" dirty="0">
                <a:effectLst/>
                <a:latin typeface="Calibri" panose="020F0502020204030204" pitchFamily="34" charset="0"/>
                <a:ea typeface="Calibri" panose="020F0502020204030204" pitchFamily="34" charset="0"/>
                <a:cs typeface="Times New Roman" panose="02020603050405020304" pitchFamily="18" charset="0"/>
              </a:rPr>
              <a:t>Q5:  What does our Club do now that we should continue to do?</a:t>
            </a:r>
          </a:p>
          <a:p>
            <a:pPr marL="457200" lvl="1" indent="0">
              <a:buNone/>
            </a:pP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spcBef>
                <a:spcPts val="0"/>
              </a:spcBef>
              <a:buNone/>
            </a:pPr>
            <a:r>
              <a:rPr lang="en-US" b="1" i="1" u="sng" dirty="0">
                <a:effectLst/>
                <a:latin typeface="Calibri" panose="020F0502020204030204" pitchFamily="34" charset="0"/>
                <a:ea typeface="Calibri" panose="020F0502020204030204" pitchFamily="34" charset="0"/>
                <a:cs typeface="Times New Roman" panose="02020603050405020304" pitchFamily="18" charset="0"/>
              </a:rPr>
              <a:t>Education initiatives (7)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All our initiatives that support education (scholarships, TOY, Men Who Care, etc.).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Continue the Larry Knudsen and Laurel Anderson Scholarships.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Scholarships for the purposes of supporting and encouraging training and education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The Club should continue its great relationship with local schools and the Board of Education through scholarships, RYLA, and Teacher of the Year events.  These programs are central to the Club’s identity in the local community.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Scholarships.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Support our next generation of our community such as scholarships, Judy Center, </a:t>
            </a:r>
            <a:r>
              <a:rPr lang="en-US" sz="2400" dirty="0" err="1">
                <a:effectLst/>
                <a:latin typeface="Calibri" panose="020F0502020204030204" pitchFamily="34" charset="0"/>
                <a:ea typeface="Calibri" panose="020F0502020204030204" pitchFamily="34" charset="0"/>
                <a:cs typeface="Calibri" panose="020F0502020204030204" pitchFamily="34" charset="0"/>
              </a:rPr>
              <a:t>etc</a:t>
            </a:r>
            <a:r>
              <a:rPr lang="en-US" sz="2400" dirty="0">
                <a:effectLst/>
                <a:latin typeface="Calibri" panose="020F0502020204030204" pitchFamily="34" charset="0"/>
                <a:ea typeface="Calibri" panose="020F0502020204030204" pitchFamily="34" charset="0"/>
                <a:cs typeface="Calibri" panose="020F0502020204030204" pitchFamily="34" charset="0"/>
              </a:rPr>
              <a:t>… as our local initiative.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TOY.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dirty="0"/>
          </a:p>
        </p:txBody>
      </p:sp>
    </p:spTree>
    <p:extLst>
      <p:ext uri="{BB962C8B-B14F-4D97-AF65-F5344CB8AC3E}">
        <p14:creationId xmlns:p14="http://schemas.microsoft.com/office/powerpoint/2010/main" val="2726551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203C8-4B1B-06D6-EB26-4F1335FA5CD7}"/>
              </a:ext>
            </a:extLst>
          </p:cNvPr>
          <p:cNvSpPr>
            <a:spLocks noGrp="1"/>
          </p:cNvSpPr>
          <p:nvPr>
            <p:ph type="title"/>
          </p:nvPr>
        </p:nvSpPr>
        <p:spPr>
          <a:xfrm>
            <a:off x="499705" y="365125"/>
            <a:ext cx="11263207" cy="1325563"/>
          </a:xfrm>
        </p:spPr>
        <p:txBody>
          <a:bodyPr>
            <a:normAutofit fontScale="90000"/>
          </a:bodyPr>
          <a:lstStyle/>
          <a:p>
            <a:r>
              <a:rPr lang="en-US" dirty="0"/>
              <a:t>2.  Define your Vision, Mission, and Values</a:t>
            </a:r>
          </a:p>
        </p:txBody>
      </p:sp>
      <p:sp>
        <p:nvSpPr>
          <p:cNvPr id="3" name="Content Placeholder 2">
            <a:extLst>
              <a:ext uri="{FF2B5EF4-FFF2-40B4-BE49-F238E27FC236}">
                <a16:creationId xmlns:a16="http://schemas.microsoft.com/office/drawing/2014/main" id="{24AD4875-4892-D163-667F-6D54F93D6298}"/>
              </a:ext>
            </a:extLst>
          </p:cNvPr>
          <p:cNvSpPr>
            <a:spLocks noGrp="1"/>
          </p:cNvSpPr>
          <p:nvPr>
            <p:ph idx="1"/>
          </p:nvPr>
        </p:nvSpPr>
        <p:spPr>
          <a:xfrm>
            <a:off x="640606" y="1825625"/>
            <a:ext cx="10233800" cy="4351338"/>
          </a:xfrm>
        </p:spPr>
        <p:txBody>
          <a:bodyPr/>
          <a:lstStyle/>
          <a:p>
            <a:r>
              <a:rPr lang="en-US" sz="3200" b="1" dirty="0"/>
              <a:t>Vision:</a:t>
            </a:r>
            <a:r>
              <a:rPr lang="en-US" sz="3200" dirty="0"/>
              <a:t>  The ideal state you want to become.</a:t>
            </a:r>
          </a:p>
          <a:p>
            <a:r>
              <a:rPr lang="en-US" sz="3200" b="1" dirty="0">
                <a:solidFill>
                  <a:srgbClr val="FFFF00"/>
                </a:solidFill>
              </a:rPr>
              <a:t>Mission:</a:t>
            </a:r>
            <a:r>
              <a:rPr lang="en-US" sz="3200" dirty="0"/>
              <a:t>  Who you are and how you work to achieve the ideal.</a:t>
            </a:r>
          </a:p>
          <a:p>
            <a:r>
              <a:rPr lang="en-US" sz="3200" b="1" dirty="0"/>
              <a:t>Values:</a:t>
            </a:r>
            <a:r>
              <a:rPr lang="en-US" sz="3200" dirty="0"/>
              <a:t>  What drives you to reach for the ideal.</a:t>
            </a:r>
          </a:p>
          <a:p>
            <a:endParaRPr lang="en-US" sz="3200" dirty="0"/>
          </a:p>
          <a:p>
            <a:r>
              <a:rPr lang="en-US" sz="3200" b="1" dirty="0"/>
              <a:t>RI has already done this for you!</a:t>
            </a:r>
          </a:p>
          <a:p>
            <a:pPr lvl="2"/>
            <a:r>
              <a:rPr lang="en-US" sz="2800" b="1" i="0" dirty="0"/>
              <a:t>Adapt them to your Club’s needs.</a:t>
            </a:r>
          </a:p>
          <a:p>
            <a:endParaRPr lang="en-US" dirty="0"/>
          </a:p>
        </p:txBody>
      </p:sp>
      <p:pic>
        <p:nvPicPr>
          <p:cNvPr id="4" name="Picture 2" descr="Woman thinking Clipart | +1,566,198 clip arts">
            <a:extLst>
              <a:ext uri="{FF2B5EF4-FFF2-40B4-BE49-F238E27FC236}">
                <a16:creationId xmlns:a16="http://schemas.microsoft.com/office/drawing/2014/main" id="{7D5C5A95-D366-A38D-AF72-623AFD6779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7983" y="3698993"/>
            <a:ext cx="3154017" cy="3154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935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4FCC45-2296-765F-241B-C3AF36631ABE}"/>
              </a:ext>
            </a:extLst>
          </p:cNvPr>
          <p:cNvSpPr txBox="1"/>
          <p:nvPr/>
        </p:nvSpPr>
        <p:spPr>
          <a:xfrm>
            <a:off x="772357" y="799297"/>
            <a:ext cx="10173810" cy="4887043"/>
          </a:xfrm>
          <a:prstGeom prst="rect">
            <a:avLst/>
          </a:prstGeom>
          <a:noFill/>
        </p:spPr>
        <p:txBody>
          <a:bodyPr wrap="square">
            <a:spAutoFit/>
          </a:bodyPr>
          <a:lstStyle/>
          <a:p>
            <a:pPr marL="0" marR="0" algn="ctr">
              <a:lnSpc>
                <a:spcPct val="107000"/>
              </a:lnSpc>
              <a:spcBef>
                <a:spcPts val="0"/>
              </a:spcBef>
              <a:spcAft>
                <a:spcPts val="0"/>
              </a:spcAft>
            </a:pPr>
            <a:r>
              <a:rPr lang="en-US" sz="2400" dirty="0">
                <a:effectLst/>
                <a:latin typeface="Arial Black" panose="020B0A04020102020204" pitchFamily="34" charset="0"/>
                <a:ea typeface="Calibri" panose="020F0502020204030204" pitchFamily="34" charset="0"/>
                <a:cs typeface="Times New Roman" panose="02020603050405020304" pitchFamily="18" charset="0"/>
              </a:rPr>
              <a:t>VISION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The Rotary Club of Snow Hill is committed to doing our part to fulfill the Vision of Rotary International: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“Together we see a world where people unite and take action to create lasting change – across the globe, in our communities, and in ourselves.”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2400" dirty="0">
                <a:effectLst/>
                <a:latin typeface="Arial Black" panose="020B0A04020102020204" pitchFamily="34" charset="0"/>
                <a:ea typeface="Calibri" panose="020F0502020204030204" pitchFamily="34" charset="0"/>
                <a:cs typeface="Times New Roman" panose="02020603050405020304" pitchFamily="18" charset="0"/>
              </a:rPr>
              <a:t>Mission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“The Mission of our Club is to reflect the values and vision of Rotary International through the work we do in the Snow Hill community and beyond, while putting service above self.”</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2400" dirty="0">
                <a:effectLst/>
                <a:latin typeface="Arial Black" panose="020B0A04020102020204" pitchFamily="34" charset="0"/>
                <a:ea typeface="Calibri" panose="020F0502020204030204" pitchFamily="34" charset="0"/>
                <a:cs typeface="Times New Roman" panose="02020603050405020304" pitchFamily="18" charset="0"/>
              </a:rPr>
              <a:t>Values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The values of Rotary International are also our values: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Fellowship      Integrity      Diversity      Service      Leadership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3382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4304C-C962-9A28-98A6-76F998466D46}"/>
              </a:ext>
            </a:extLst>
          </p:cNvPr>
          <p:cNvSpPr>
            <a:spLocks noGrp="1"/>
          </p:cNvSpPr>
          <p:nvPr>
            <p:ph type="title"/>
          </p:nvPr>
        </p:nvSpPr>
        <p:spPr>
          <a:xfrm>
            <a:off x="369903" y="365125"/>
            <a:ext cx="11452194" cy="1325563"/>
          </a:xfrm>
        </p:spPr>
        <p:txBody>
          <a:bodyPr>
            <a:normAutofit fontScale="90000"/>
          </a:bodyPr>
          <a:lstStyle/>
          <a:p>
            <a:r>
              <a:rPr lang="en-US" dirty="0"/>
              <a:t>3.  Define your Goals, Objectives and Tactics</a:t>
            </a:r>
          </a:p>
        </p:txBody>
      </p:sp>
      <p:sp>
        <p:nvSpPr>
          <p:cNvPr id="3" name="Content Placeholder 2">
            <a:extLst>
              <a:ext uri="{FF2B5EF4-FFF2-40B4-BE49-F238E27FC236}">
                <a16:creationId xmlns:a16="http://schemas.microsoft.com/office/drawing/2014/main" id="{F97F0547-4B4C-0254-AB41-9170D5E5AFB4}"/>
              </a:ext>
            </a:extLst>
          </p:cNvPr>
          <p:cNvSpPr>
            <a:spLocks noGrp="1"/>
          </p:cNvSpPr>
          <p:nvPr>
            <p:ph idx="1"/>
          </p:nvPr>
        </p:nvSpPr>
        <p:spPr>
          <a:xfrm>
            <a:off x="729383" y="1843380"/>
            <a:ext cx="10233800" cy="4351338"/>
          </a:xfrm>
        </p:spPr>
        <p:txBody>
          <a:bodyPr>
            <a:normAutofit fontScale="92500" lnSpcReduction="20000"/>
          </a:bodyPr>
          <a:lstStyle/>
          <a:p>
            <a:r>
              <a:rPr lang="en-US" sz="3200" b="1" dirty="0"/>
              <a:t>Goal:</a:t>
            </a:r>
            <a:r>
              <a:rPr lang="en-US" sz="3200" dirty="0"/>
              <a:t>  Something you want to achieve.</a:t>
            </a:r>
          </a:p>
          <a:p>
            <a:r>
              <a:rPr lang="en-US" sz="3200" b="1" dirty="0"/>
              <a:t>Objectives:</a:t>
            </a:r>
            <a:r>
              <a:rPr lang="en-US" sz="3200" dirty="0"/>
              <a:t>  Actions to achieve the Goal.</a:t>
            </a:r>
          </a:p>
          <a:p>
            <a:r>
              <a:rPr lang="en-US" sz="3200" b="1" dirty="0"/>
              <a:t>Tactics:</a:t>
            </a:r>
            <a:r>
              <a:rPr lang="en-US" sz="3200" dirty="0"/>
              <a:t>  The steps and resources applied to carry out each Objective.</a:t>
            </a:r>
          </a:p>
          <a:p>
            <a:endParaRPr lang="en-US" sz="3200" dirty="0"/>
          </a:p>
          <a:p>
            <a:r>
              <a:rPr lang="en-US" sz="3200" dirty="0"/>
              <a:t>Goals should be </a:t>
            </a:r>
            <a:r>
              <a:rPr lang="en-US" sz="3200" b="1" dirty="0"/>
              <a:t>SMART:</a:t>
            </a:r>
          </a:p>
          <a:p>
            <a:pPr lvl="1">
              <a:buFont typeface="Arial" panose="020B0604020202020204" pitchFamily="34" charset="0"/>
              <a:buChar char="•"/>
            </a:pPr>
            <a:r>
              <a:rPr lang="en-US" sz="2600" dirty="0"/>
              <a:t>Specific</a:t>
            </a:r>
          </a:p>
          <a:p>
            <a:pPr lvl="1">
              <a:buFont typeface="Arial" panose="020B0604020202020204" pitchFamily="34" charset="0"/>
              <a:buChar char="•"/>
            </a:pPr>
            <a:r>
              <a:rPr lang="en-US" sz="2600" dirty="0"/>
              <a:t>Measurable</a:t>
            </a:r>
          </a:p>
          <a:p>
            <a:pPr lvl="1">
              <a:buFont typeface="Arial" panose="020B0604020202020204" pitchFamily="34" charset="0"/>
              <a:buChar char="•"/>
            </a:pPr>
            <a:r>
              <a:rPr lang="en-US" sz="2600" dirty="0"/>
              <a:t>Achievable</a:t>
            </a:r>
          </a:p>
          <a:p>
            <a:pPr lvl="1">
              <a:buFont typeface="Arial" panose="020B0604020202020204" pitchFamily="34" charset="0"/>
              <a:buChar char="•"/>
            </a:pPr>
            <a:r>
              <a:rPr lang="en-US" sz="2600" dirty="0"/>
              <a:t>Relevant</a:t>
            </a:r>
          </a:p>
          <a:p>
            <a:pPr lvl="1">
              <a:buFont typeface="Arial" panose="020B0604020202020204" pitchFamily="34" charset="0"/>
              <a:buChar char="•"/>
            </a:pPr>
            <a:r>
              <a:rPr lang="en-US" sz="2600" dirty="0"/>
              <a:t>Time-bound</a:t>
            </a:r>
          </a:p>
          <a:p>
            <a:endParaRPr lang="en-US" dirty="0"/>
          </a:p>
        </p:txBody>
      </p:sp>
      <p:pic>
        <p:nvPicPr>
          <p:cNvPr id="4" name="Picture 2" descr="SMART GOALS – Fitnesswithisabel">
            <a:extLst>
              <a:ext uri="{FF2B5EF4-FFF2-40B4-BE49-F238E27FC236}">
                <a16:creationId xmlns:a16="http://schemas.microsoft.com/office/drawing/2014/main" id="{674FA073-D104-A679-F000-C6FD00121B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5804" y="4315229"/>
            <a:ext cx="6361043" cy="2348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139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71CF8-A6F6-9FC3-6910-B8A95F5BBB03}"/>
              </a:ext>
            </a:extLst>
          </p:cNvPr>
          <p:cNvSpPr>
            <a:spLocks noGrp="1"/>
          </p:cNvSpPr>
          <p:nvPr>
            <p:ph type="title"/>
          </p:nvPr>
        </p:nvSpPr>
        <p:spPr>
          <a:xfrm>
            <a:off x="838200" y="365125"/>
            <a:ext cx="10515600" cy="1325563"/>
          </a:xfrm>
        </p:spPr>
        <p:txBody>
          <a:bodyPr>
            <a:normAutofit/>
          </a:bodyPr>
          <a:lstStyle/>
          <a:p>
            <a:r>
              <a:rPr lang="en-US" dirty="0"/>
              <a:t>Goals Examples</a:t>
            </a:r>
          </a:p>
        </p:txBody>
      </p:sp>
      <p:sp>
        <p:nvSpPr>
          <p:cNvPr id="10" name="Rounded Rectangle 17">
            <a:extLst>
              <a:ext uri="{FF2B5EF4-FFF2-40B4-BE49-F238E27FC236}">
                <a16:creationId xmlns:a16="http://schemas.microsoft.com/office/drawing/2014/main" id="{15045B1D-AED4-407C-BC82-BF20E4E4F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948070"/>
            <a:ext cx="4773166" cy="3896140"/>
          </a:xfrm>
          <a:prstGeom prst="roundRect">
            <a:avLst>
              <a:gd name="adj" fmla="val 2028"/>
            </a:avLst>
          </a:prstGeom>
          <a:solidFill>
            <a:schemeClr val="tx1"/>
          </a:solidFill>
          <a:ln>
            <a:solidFill>
              <a:schemeClr val="accent1">
                <a:shade val="50000"/>
              </a:schemeClr>
            </a:solid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hart&#10;&#10;Description automatically generated with medium confidence">
            <a:extLst>
              <a:ext uri="{FF2B5EF4-FFF2-40B4-BE49-F238E27FC236}">
                <a16:creationId xmlns:a16="http://schemas.microsoft.com/office/drawing/2014/main" id="{EBDED0AE-528C-A9FE-D0E5-DD56FBE98F08}"/>
              </a:ext>
            </a:extLst>
          </p:cNvPr>
          <p:cNvPicPr>
            <a:picLocks noChangeAspect="1"/>
          </p:cNvPicPr>
          <p:nvPr/>
        </p:nvPicPr>
        <p:blipFill rotWithShape="1">
          <a:blip r:embed="rId3">
            <a:extLst>
              <a:ext uri="{28A0092B-C50C-407E-A947-70E740481C1C}">
                <a14:useLocalDpi xmlns:a14="http://schemas.microsoft.com/office/drawing/2010/main" val="0"/>
              </a:ext>
            </a:extLst>
          </a:blip>
          <a:srcRect r="3556" b="4"/>
          <a:stretch/>
        </p:blipFill>
        <p:spPr>
          <a:xfrm>
            <a:off x="1131172" y="2268111"/>
            <a:ext cx="4187222" cy="3256059"/>
          </a:xfrm>
          <a:prstGeom prst="rect">
            <a:avLst/>
          </a:prstGeom>
        </p:spPr>
      </p:pic>
      <p:sp>
        <p:nvSpPr>
          <p:cNvPr id="3" name="Content Placeholder 2">
            <a:extLst>
              <a:ext uri="{FF2B5EF4-FFF2-40B4-BE49-F238E27FC236}">
                <a16:creationId xmlns:a16="http://schemas.microsoft.com/office/drawing/2014/main" id="{8982CB83-D8ED-8A48-A240-B75A6BB05970}"/>
              </a:ext>
            </a:extLst>
          </p:cNvPr>
          <p:cNvSpPr>
            <a:spLocks noGrp="1"/>
          </p:cNvSpPr>
          <p:nvPr>
            <p:ph idx="1"/>
          </p:nvPr>
        </p:nvSpPr>
        <p:spPr>
          <a:xfrm>
            <a:off x="6096000" y="1571625"/>
            <a:ext cx="5257799" cy="4605337"/>
          </a:xfrm>
        </p:spPr>
        <p:txBody>
          <a:bodyPr>
            <a:normAutofit lnSpcReduction="10000"/>
          </a:bodyPr>
          <a:lstStyle/>
          <a:p>
            <a:pPr marL="0" marR="0">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Snow Hill Club’s four goals are:</a:t>
            </a:r>
          </a:p>
          <a:p>
            <a:pPr marL="0" marR="0" indent="0">
              <a:spcBef>
                <a:spcPts val="0"/>
              </a:spcBef>
              <a:spcAft>
                <a:spcPts val="0"/>
              </a:spcAft>
              <a:buNone/>
            </a:pP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mj-lt"/>
              <a:buAutoNum type="arabicPeriod"/>
            </a:pPr>
            <a:r>
              <a:rPr lang="en-US" dirty="0">
                <a:effectLst/>
                <a:latin typeface="Calibri" panose="020F0502020204030204" pitchFamily="34" charset="0"/>
                <a:ea typeface="Calibri" panose="020F0502020204030204" pitchFamily="34" charset="0"/>
                <a:cs typeface="Times New Roman" panose="02020603050405020304" pitchFamily="18" charset="0"/>
              </a:rPr>
              <a:t>Support and strengthen our Club.</a:t>
            </a:r>
          </a:p>
          <a:p>
            <a:pPr marL="342900" marR="0" lvl="0" indent="-342900">
              <a:spcBef>
                <a:spcPts val="0"/>
              </a:spcBef>
              <a:spcAft>
                <a:spcPts val="0"/>
              </a:spcAft>
              <a:buFont typeface="+mj-lt"/>
              <a:buAutoNum type="arabicPeriod"/>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dirty="0">
                <a:effectLst/>
                <a:latin typeface="Calibri" panose="020F0502020204030204" pitchFamily="34" charset="0"/>
                <a:ea typeface="Calibri" panose="020F0502020204030204" pitchFamily="34" charset="0"/>
                <a:cs typeface="Times New Roman" panose="02020603050405020304" pitchFamily="18" charset="0"/>
              </a:rPr>
              <a:t>Focus and increase our humanitarian service.</a:t>
            </a:r>
          </a:p>
          <a:p>
            <a:pPr marL="342900" marR="0" lvl="0" indent="-342900">
              <a:spcBef>
                <a:spcPts val="0"/>
              </a:spcBef>
              <a:spcAft>
                <a:spcPts val="0"/>
              </a:spcAft>
              <a:buFont typeface="+mj-lt"/>
              <a:buAutoNum type="arabicPeriod"/>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dirty="0">
                <a:effectLst/>
                <a:latin typeface="Calibri" panose="020F0502020204030204" pitchFamily="34" charset="0"/>
                <a:ea typeface="Calibri" panose="020F0502020204030204" pitchFamily="34" charset="0"/>
                <a:cs typeface="Times New Roman" panose="02020603050405020304" pitchFamily="18" charset="0"/>
              </a:rPr>
              <a:t>Enhance our public image and awareness.</a:t>
            </a:r>
          </a:p>
          <a:p>
            <a:pPr marL="342900" marR="0" lvl="0" indent="-342900">
              <a:spcBef>
                <a:spcPts val="0"/>
              </a:spcBef>
              <a:spcAft>
                <a:spcPts val="0"/>
              </a:spcAft>
              <a:buFont typeface="+mj-lt"/>
              <a:buAutoNum type="arabicPeriod"/>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dirty="0">
                <a:effectLst/>
                <a:latin typeface="Calibri" panose="020F0502020204030204" pitchFamily="34" charset="0"/>
                <a:ea typeface="Calibri" panose="020F0502020204030204" pitchFamily="34" charset="0"/>
                <a:cs typeface="Times New Roman" panose="02020603050405020304" pitchFamily="18" charset="0"/>
              </a:rPr>
              <a:t>Support local economic development.</a:t>
            </a:r>
          </a:p>
          <a:p>
            <a:endParaRPr lang="en-US" dirty="0"/>
          </a:p>
        </p:txBody>
      </p:sp>
    </p:spTree>
    <p:extLst>
      <p:ext uri="{BB962C8B-B14F-4D97-AF65-F5344CB8AC3E}">
        <p14:creationId xmlns:p14="http://schemas.microsoft.com/office/powerpoint/2010/main" val="881823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73A0-61DF-CE5A-857B-45CE4E2B6825}"/>
              </a:ext>
            </a:extLst>
          </p:cNvPr>
          <p:cNvSpPr>
            <a:spLocks noGrp="1"/>
          </p:cNvSpPr>
          <p:nvPr>
            <p:ph type="title"/>
          </p:nvPr>
        </p:nvSpPr>
        <p:spPr/>
        <p:txBody>
          <a:bodyPr/>
          <a:lstStyle/>
          <a:p>
            <a:r>
              <a:rPr lang="en-US" dirty="0"/>
              <a:t>Objectives Examples</a:t>
            </a:r>
          </a:p>
        </p:txBody>
      </p:sp>
      <p:sp>
        <p:nvSpPr>
          <p:cNvPr id="3" name="Content Placeholder 2">
            <a:extLst>
              <a:ext uri="{FF2B5EF4-FFF2-40B4-BE49-F238E27FC236}">
                <a16:creationId xmlns:a16="http://schemas.microsoft.com/office/drawing/2014/main" id="{F19496A0-B9B3-16BC-4D9E-18C402CF098E}"/>
              </a:ext>
            </a:extLst>
          </p:cNvPr>
          <p:cNvSpPr>
            <a:spLocks noGrp="1"/>
          </p:cNvSpPr>
          <p:nvPr>
            <p:ph idx="1"/>
          </p:nvPr>
        </p:nvSpPr>
        <p:spPr/>
        <p:txBody>
          <a:bodyPr>
            <a:normAutofit fontScale="62500" lnSpcReduction="20000"/>
          </a:bodyPr>
          <a:lstStyle/>
          <a:p>
            <a:pPr marL="0" marR="0">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Goal 1:  Support and strengthen our Club.</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i="1" u="sng" dirty="0">
                <a:effectLst/>
                <a:latin typeface="Calibri" panose="020F0502020204030204" pitchFamily="34" charset="0"/>
                <a:ea typeface="Calibri" panose="020F0502020204030204" pitchFamily="34" charset="0"/>
                <a:cs typeface="Times New Roman" panose="02020603050405020304" pitchFamily="18" charset="0"/>
              </a:rPr>
              <a:t>Objective 1.1.</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Calibri" panose="020F0502020204030204" pitchFamily="34" charset="0"/>
                <a:ea typeface="Calibri" panose="020F0502020204030204" pitchFamily="34" charset="0"/>
                <a:cs typeface="Calibri" panose="020F0502020204030204" pitchFamily="34" charset="0"/>
              </a:rPr>
              <a:t>Identify, invite, and </a:t>
            </a:r>
            <a:r>
              <a:rPr lang="en-US" sz="2800" b="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recruit new members</a:t>
            </a:r>
            <a:r>
              <a:rPr lang="en-US" sz="2800" dirty="0">
                <a:effectLst/>
                <a:latin typeface="Calibri" panose="020F0502020204030204" pitchFamily="34" charset="0"/>
                <a:ea typeface="Calibri" panose="020F0502020204030204" pitchFamily="34" charset="0"/>
                <a:cs typeface="Calibri" panose="020F0502020204030204" pitchFamily="34" charset="0"/>
              </a:rPr>
              <a:t>, with a focus on underrepresented populations (people of color and people under age 50).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i="1" u="sng" dirty="0">
                <a:effectLst/>
                <a:latin typeface="Calibri" panose="020F0502020204030204" pitchFamily="34" charset="0"/>
                <a:ea typeface="Calibri" panose="020F0502020204030204" pitchFamily="34" charset="0"/>
                <a:cs typeface="Times New Roman" panose="02020603050405020304" pitchFamily="18" charset="0"/>
              </a:rPr>
              <a:t>Objective 1.2.</a:t>
            </a:r>
            <a:r>
              <a:rPr lang="en-US" sz="2800" dirty="0">
                <a:effectLst/>
                <a:latin typeface="Calibri" panose="020F0502020204030204" pitchFamily="34" charset="0"/>
                <a:ea typeface="Calibri" panose="020F0502020204030204" pitchFamily="34" charset="0"/>
                <a:cs typeface="Times New Roman" panose="02020603050405020304" pitchFamily="18" charset="0"/>
              </a:rPr>
              <a:t>  Explore and develop </a:t>
            </a:r>
            <a:r>
              <a:rPr lang="en-US" sz="28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new Club membership options</a:t>
            </a:r>
            <a:r>
              <a:rPr lang="en-US" sz="2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i="1" u="sng" dirty="0">
                <a:effectLst/>
                <a:latin typeface="Calibri" panose="020F0502020204030204" pitchFamily="34" charset="0"/>
                <a:ea typeface="Calibri" panose="020F0502020204030204" pitchFamily="34" charset="0"/>
                <a:cs typeface="Times New Roman" panose="02020603050405020304" pitchFamily="18" charset="0"/>
              </a:rPr>
              <a:t>Objective 1.3.</a:t>
            </a:r>
            <a:r>
              <a:rPr lang="en-US" sz="2800" dirty="0">
                <a:effectLst/>
                <a:latin typeface="Calibri" panose="020F0502020204030204" pitchFamily="34" charset="0"/>
                <a:ea typeface="Calibri" panose="020F0502020204030204" pitchFamily="34" charset="0"/>
                <a:cs typeface="Times New Roman" panose="02020603050405020304" pitchFamily="18" charset="0"/>
              </a:rPr>
              <a:t>  A</a:t>
            </a:r>
            <a:r>
              <a:rPr lang="en-US" sz="2800" dirty="0">
                <a:effectLst/>
                <a:latin typeface="Calibri" panose="020F0502020204030204" pitchFamily="34" charset="0"/>
                <a:ea typeface="Calibri" panose="020F0502020204030204" pitchFamily="34" charset="0"/>
                <a:cs typeface="Calibri" panose="020F0502020204030204" pitchFamily="34" charset="0"/>
              </a:rPr>
              <a:t>ssure that all new members have a </a:t>
            </a:r>
            <a:r>
              <a:rPr lang="en-US" sz="2800" b="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sponsor and mentor</a:t>
            </a:r>
            <a:r>
              <a:rPr lang="en-US" sz="2800" dirty="0">
                <a:effectLst/>
                <a:latin typeface="Calibri" panose="020F0502020204030204" pitchFamily="34" charset="0"/>
                <a:ea typeface="Calibri" panose="020F0502020204030204" pitchFamily="34" charset="0"/>
                <a:cs typeface="Calibri" panose="020F0502020204030204" pitchFamily="34"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i="1" u="sng" dirty="0">
                <a:effectLst/>
                <a:latin typeface="Calibri" panose="020F0502020204030204" pitchFamily="34" charset="0"/>
                <a:ea typeface="Calibri" panose="020F0502020204030204" pitchFamily="34" charset="0"/>
                <a:cs typeface="Calibri" panose="020F0502020204030204" pitchFamily="34" charset="0"/>
              </a:rPr>
              <a:t>Objective 1.4.</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Hold </a:t>
            </a:r>
            <a:r>
              <a:rPr lang="en-US" sz="28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social events</a:t>
            </a:r>
            <a:r>
              <a:rPr lang="en-US" sz="2800" dirty="0">
                <a:effectLst/>
                <a:latin typeface="Calibri" panose="020F0502020204030204" pitchFamily="34" charset="0"/>
                <a:ea typeface="Calibri" panose="020F0502020204030204" pitchFamily="34" charset="0"/>
                <a:cs typeface="Times New Roman" panose="02020603050405020304" pitchFamily="18" charset="0"/>
              </a:rPr>
              <a:t> that engage Club</a:t>
            </a:r>
            <a:r>
              <a:rPr lang="en-US" sz="2800" dirty="0">
                <a:effectLst/>
                <a:latin typeface="Calibri" panose="020F0502020204030204" pitchFamily="34" charset="0"/>
                <a:ea typeface="Calibri" panose="020F0502020204030204" pitchFamily="34" charset="0"/>
                <a:cs typeface="Calibri" panose="020F0502020204030204" pitchFamily="34" charset="0"/>
              </a:rPr>
              <a:t> members and potential new members outside of regular meetings.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i="1" u="sng" dirty="0">
                <a:effectLst/>
                <a:latin typeface="Calibri" panose="020F0502020204030204" pitchFamily="34" charset="0"/>
                <a:ea typeface="Calibri" panose="020F0502020204030204" pitchFamily="34" charset="0"/>
                <a:cs typeface="Calibri" panose="020F0502020204030204" pitchFamily="34" charset="0"/>
              </a:rPr>
              <a:t>Objective 1.5.</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Hold traditional weekly meetings (speakers) while</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exploring other meeting formats</a:t>
            </a:r>
            <a:r>
              <a:rPr lang="en-US" sz="2800" dirty="0">
                <a:effectLst/>
                <a:latin typeface="Calibri" panose="020F0502020204030204" pitchFamily="34" charset="0"/>
                <a:ea typeface="Calibri" panose="020F0502020204030204" pitchFamily="34" charset="0"/>
                <a:cs typeface="Calibri" panose="020F0502020204030204" pitchFamily="34" charset="0"/>
              </a:rPr>
              <a:t> for conducting Club business.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i="1" u="sng" dirty="0">
                <a:effectLst/>
                <a:latin typeface="Calibri" panose="020F0502020204030204" pitchFamily="34" charset="0"/>
                <a:ea typeface="Calibri" panose="020F0502020204030204" pitchFamily="34" charset="0"/>
                <a:cs typeface="Times New Roman" panose="02020603050405020304" pitchFamily="18" charset="0"/>
              </a:rPr>
              <a:t>Objective 1.6.</a:t>
            </a:r>
            <a:r>
              <a:rPr lang="en-US" sz="2800" dirty="0">
                <a:effectLst/>
                <a:latin typeface="Calibri" panose="020F0502020204030204" pitchFamily="34" charset="0"/>
                <a:ea typeface="Calibri" panose="020F0502020204030204" pitchFamily="34" charset="0"/>
                <a:cs typeface="Times New Roman" panose="02020603050405020304" pitchFamily="18" charset="0"/>
              </a:rPr>
              <a:t>  Assign tasks to </a:t>
            </a:r>
            <a:r>
              <a:rPr lang="en-US" sz="28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Club committees</a:t>
            </a:r>
            <a:r>
              <a:rPr lang="en-US" sz="2800" dirty="0">
                <a:effectLst/>
                <a:latin typeface="Calibri" panose="020F0502020204030204" pitchFamily="34" charset="0"/>
                <a:ea typeface="Calibri" panose="020F0502020204030204" pitchFamily="34" charset="0"/>
                <a:cs typeface="Times New Roman" panose="02020603050405020304" pitchFamily="18" charset="0"/>
              </a:rPr>
              <a:t> t</a:t>
            </a:r>
            <a:r>
              <a:rPr lang="en-US" sz="2800" dirty="0">
                <a:effectLst/>
                <a:latin typeface="Calibri" panose="020F0502020204030204" pitchFamily="34" charset="0"/>
                <a:ea typeface="Calibri" panose="020F0502020204030204" pitchFamily="34" charset="0"/>
                <a:cs typeface="Calibri" panose="020F0502020204030204" pitchFamily="34" charset="0"/>
              </a:rPr>
              <a:t>o utilize the talents of our members and make recommendations to the Board of Directors and Membership.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33509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752CF-A8BD-79BC-3A0D-54106E0DF690}"/>
              </a:ext>
            </a:extLst>
          </p:cNvPr>
          <p:cNvSpPr>
            <a:spLocks noGrp="1"/>
          </p:cNvSpPr>
          <p:nvPr>
            <p:ph type="title"/>
          </p:nvPr>
        </p:nvSpPr>
        <p:spPr>
          <a:xfrm>
            <a:off x="838200" y="365125"/>
            <a:ext cx="10515600" cy="1325563"/>
          </a:xfrm>
        </p:spPr>
        <p:txBody>
          <a:bodyPr>
            <a:normAutofit/>
          </a:bodyPr>
          <a:lstStyle/>
          <a:p>
            <a:r>
              <a:rPr lang="en-US" dirty="0"/>
              <a:t>4.  Measure your progress</a:t>
            </a:r>
          </a:p>
        </p:txBody>
      </p:sp>
      <p:sp>
        <p:nvSpPr>
          <p:cNvPr id="6151" name="Rounded Rectangle 17">
            <a:extLst>
              <a:ext uri="{FF2B5EF4-FFF2-40B4-BE49-F238E27FC236}">
                <a16:creationId xmlns:a16="http://schemas.microsoft.com/office/drawing/2014/main" id="{15045B1D-AED4-407C-BC82-BF20E4E4F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948070"/>
            <a:ext cx="4773166" cy="3896140"/>
          </a:xfrm>
          <a:prstGeom prst="roundRect">
            <a:avLst>
              <a:gd name="adj" fmla="val 2028"/>
            </a:avLst>
          </a:prstGeom>
          <a:solidFill>
            <a:schemeClr val="tx1"/>
          </a:solidFill>
          <a:ln>
            <a:solidFill>
              <a:schemeClr val="accent1">
                <a:shade val="50000"/>
              </a:schemeClr>
            </a:solid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101 Measure Success Tape Measure Illustrations &amp; Clip Art - iStock">
            <a:extLst>
              <a:ext uri="{FF2B5EF4-FFF2-40B4-BE49-F238E27FC236}">
                <a16:creationId xmlns:a16="http://schemas.microsoft.com/office/drawing/2014/main" id="{04CC9822-9ACC-C894-484C-976FE78C88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81" r="2" b="2"/>
          <a:stretch/>
        </p:blipFill>
        <p:spPr bwMode="auto">
          <a:xfrm>
            <a:off x="1131172" y="2268111"/>
            <a:ext cx="4187222" cy="325605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3A6DFF7-B1F7-918D-FAA0-310AE95797EE}"/>
              </a:ext>
            </a:extLst>
          </p:cNvPr>
          <p:cNvSpPr>
            <a:spLocks noGrp="1"/>
          </p:cNvSpPr>
          <p:nvPr>
            <p:ph idx="1"/>
          </p:nvPr>
        </p:nvSpPr>
        <p:spPr>
          <a:xfrm>
            <a:off x="6096000" y="1948069"/>
            <a:ext cx="5257799" cy="4228893"/>
          </a:xfrm>
        </p:spPr>
        <p:txBody>
          <a:bodyPr>
            <a:normAutofit/>
          </a:bodyPr>
          <a:lstStyle/>
          <a:p>
            <a:r>
              <a:rPr lang="en-US" dirty="0"/>
              <a:t>Don’t write a plan and then place it on a shelf.</a:t>
            </a:r>
          </a:p>
          <a:p>
            <a:r>
              <a:rPr lang="en-US" dirty="0"/>
              <a:t>Assign Goals and Objectives to committees and check in often (e.g., quarterly).</a:t>
            </a:r>
          </a:p>
          <a:p>
            <a:endParaRPr lang="en-US" dirty="0"/>
          </a:p>
        </p:txBody>
      </p:sp>
    </p:spTree>
    <p:extLst>
      <p:ext uri="{BB962C8B-B14F-4D97-AF65-F5344CB8AC3E}">
        <p14:creationId xmlns:p14="http://schemas.microsoft.com/office/powerpoint/2010/main" val="1718388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8A8FC-1D78-2EC4-278C-2122050B3E4E}"/>
              </a:ext>
            </a:extLst>
          </p:cNvPr>
          <p:cNvSpPr>
            <a:spLocks noGrp="1"/>
          </p:cNvSpPr>
          <p:nvPr>
            <p:ph type="title"/>
          </p:nvPr>
        </p:nvSpPr>
        <p:spPr>
          <a:xfrm>
            <a:off x="621792" y="3598546"/>
            <a:ext cx="5806440" cy="2506972"/>
          </a:xfrm>
        </p:spPr>
        <p:txBody>
          <a:bodyPr vert="horz" wrap="square" lIns="91440" tIns="45720" rIns="91440" bIns="45720" rtlCol="0" anchor="t">
            <a:normAutofit/>
          </a:bodyPr>
          <a:lstStyle/>
          <a:p>
            <a:pPr algn="r"/>
            <a:r>
              <a:rPr lang="en-US" sz="72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Questions?</a:t>
            </a:r>
          </a:p>
        </p:txBody>
      </p:sp>
      <p:pic>
        <p:nvPicPr>
          <p:cNvPr id="8194" name="Picture 2" descr="Free Free Cliparts Question, Download Free Free Cliparts Question png  images, Free ClipArts on Clipart Library">
            <a:extLst>
              <a:ext uri="{FF2B5EF4-FFF2-40B4-BE49-F238E27FC236}">
                <a16:creationId xmlns:a16="http://schemas.microsoft.com/office/drawing/2014/main" id="{48101657-39B5-27D1-BFAC-65D653327FE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12864" y="1484099"/>
            <a:ext cx="4608576" cy="326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912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4D65EFB-5E87-4639-A481-956B52E9D2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A3781C0-206F-4038-93FF-4CDA80B1D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blipFill>
            <a:blip r:embed="rId2"/>
            <a:stretch>
              <a:fillRect r="-100000"/>
            </a:stretch>
          </a:blipFill>
          <a:ln>
            <a:noFill/>
          </a:ln>
          <a:effectLst>
            <a:outerShdw blurRad="1397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AB722CB-058A-41AE-AFF2-0DD35715E50E}"/>
              </a:ext>
            </a:extLst>
          </p:cNvPr>
          <p:cNvSpPr>
            <a:spLocks noGrp="1"/>
          </p:cNvSpPr>
          <p:nvPr>
            <p:ph type="title"/>
          </p:nvPr>
        </p:nvSpPr>
        <p:spPr>
          <a:xfrm>
            <a:off x="838201" y="641350"/>
            <a:ext cx="4827104" cy="3235327"/>
          </a:xfrm>
        </p:spPr>
        <p:txBody>
          <a:bodyPr>
            <a:noAutofit/>
          </a:bodyPr>
          <a:lstStyle/>
          <a:p>
            <a:r>
              <a:rPr lang="en-US" dirty="0">
                <a:gradFill flip="none" rotWithShape="1">
                  <a:gsLst>
                    <a:gs pos="28000">
                      <a:srgbClr val="EDEDED"/>
                    </a:gs>
                    <a:gs pos="0">
                      <a:srgbClr val="BFBFBF"/>
                    </a:gs>
                    <a:gs pos="100000">
                      <a:srgbClr val="FFFFFF"/>
                    </a:gs>
                  </a:gsLst>
                  <a:lin ang="4800000" scaled="0"/>
                  <a:tileRect/>
                </a:gradFill>
              </a:rPr>
              <a:t>Club Strategic Planning</a:t>
            </a:r>
            <a:br>
              <a:rPr lang="en-US" sz="4800" dirty="0">
                <a:gradFill flip="none" rotWithShape="1">
                  <a:gsLst>
                    <a:gs pos="28000">
                      <a:srgbClr val="EDEDED"/>
                    </a:gs>
                    <a:gs pos="0">
                      <a:srgbClr val="BFBFBF"/>
                    </a:gs>
                    <a:gs pos="100000">
                      <a:srgbClr val="FFFFFF"/>
                    </a:gs>
                  </a:gsLst>
                  <a:lin ang="4800000" scaled="0"/>
                  <a:tileRect/>
                </a:gradFill>
              </a:rPr>
            </a:br>
            <a:endParaRPr lang="en-US" sz="4800" dirty="0">
              <a:gradFill flip="none" rotWithShape="1">
                <a:gsLst>
                  <a:gs pos="28000">
                    <a:srgbClr val="EDEDED"/>
                  </a:gs>
                  <a:gs pos="0">
                    <a:srgbClr val="BFBFBF"/>
                  </a:gs>
                  <a:gs pos="100000">
                    <a:srgbClr val="FFFFFF"/>
                  </a:gs>
                </a:gsLst>
                <a:lin ang="4800000" scaled="0"/>
                <a:tileRect/>
              </a:gradFill>
            </a:endParaRPr>
          </a:p>
        </p:txBody>
      </p:sp>
      <p:sp>
        <p:nvSpPr>
          <p:cNvPr id="5" name="Content Placeholder 4">
            <a:extLst>
              <a:ext uri="{FF2B5EF4-FFF2-40B4-BE49-F238E27FC236}">
                <a16:creationId xmlns:a16="http://schemas.microsoft.com/office/drawing/2014/main" id="{0FD209ED-AC30-4D20-ACA0-8C11197A99EE}"/>
              </a:ext>
            </a:extLst>
          </p:cNvPr>
          <p:cNvSpPr>
            <a:spLocks noGrp="1"/>
          </p:cNvSpPr>
          <p:nvPr>
            <p:ph idx="1"/>
          </p:nvPr>
        </p:nvSpPr>
        <p:spPr>
          <a:xfrm>
            <a:off x="1120000" y="4362451"/>
            <a:ext cx="4545305" cy="1733550"/>
          </a:xfrm>
        </p:spPr>
        <p:txBody>
          <a:bodyPr>
            <a:normAutofit/>
          </a:bodyPr>
          <a:lstStyle/>
          <a:p>
            <a:pPr marL="0" indent="0">
              <a:buNone/>
            </a:pPr>
            <a:r>
              <a:rPr lang="en-US" dirty="0">
                <a:gradFill>
                  <a:gsLst>
                    <a:gs pos="34000">
                      <a:srgbClr val="EDEDED"/>
                    </a:gs>
                    <a:gs pos="0">
                      <a:srgbClr val="BFBFBF"/>
                    </a:gs>
                    <a:gs pos="100000">
                      <a:srgbClr val="FFFFFF"/>
                    </a:gs>
                  </a:gsLst>
                  <a:lin ang="4800000" scaled="0"/>
                </a:gradFill>
              </a:rPr>
              <a:t>Pre-PETS Conference</a:t>
            </a:r>
          </a:p>
          <a:p>
            <a:pPr marL="0" indent="0">
              <a:buNone/>
            </a:pPr>
            <a:r>
              <a:rPr lang="en-US" dirty="0">
                <a:gradFill>
                  <a:gsLst>
                    <a:gs pos="34000">
                      <a:srgbClr val="EDEDED"/>
                    </a:gs>
                    <a:gs pos="0">
                      <a:srgbClr val="BFBFBF"/>
                    </a:gs>
                    <a:gs pos="100000">
                      <a:srgbClr val="FFFFFF"/>
                    </a:gs>
                  </a:gsLst>
                  <a:lin ang="4800000" scaled="0"/>
                </a:gradFill>
              </a:rPr>
              <a:t>TJ Myers, Snow Hill Club</a:t>
            </a:r>
          </a:p>
          <a:p>
            <a:pPr marL="0" indent="0">
              <a:buNone/>
            </a:pPr>
            <a:r>
              <a:rPr lang="en-US" dirty="0">
                <a:gradFill>
                  <a:gsLst>
                    <a:gs pos="34000">
                      <a:srgbClr val="EDEDED"/>
                    </a:gs>
                    <a:gs pos="0">
                      <a:srgbClr val="BFBFBF"/>
                    </a:gs>
                    <a:gs pos="100000">
                      <a:srgbClr val="FFFFFF"/>
                    </a:gs>
                  </a:gsLst>
                  <a:lin ang="4800000" scaled="0"/>
                </a:gradFill>
              </a:rPr>
              <a:t>February 4, 2023</a:t>
            </a:r>
          </a:p>
        </p:txBody>
      </p:sp>
      <p:pic>
        <p:nvPicPr>
          <p:cNvPr id="8" name="Picture 7" descr="Logo, company name&#10;&#10;Description automatically generated">
            <a:extLst>
              <a:ext uri="{FF2B5EF4-FFF2-40B4-BE49-F238E27FC236}">
                <a16:creationId xmlns:a16="http://schemas.microsoft.com/office/drawing/2014/main" id="{0DB6770D-F59C-B060-BEFF-6D8BFE76C3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4531" y="1487202"/>
            <a:ext cx="4854495" cy="3883596"/>
          </a:xfrm>
          <a:prstGeom prst="rect">
            <a:avLst/>
          </a:prstGeom>
        </p:spPr>
      </p:pic>
    </p:spTree>
    <p:extLst>
      <p:ext uri="{BB962C8B-B14F-4D97-AF65-F5344CB8AC3E}">
        <p14:creationId xmlns:p14="http://schemas.microsoft.com/office/powerpoint/2010/main" val="43310454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074" name="Picture 2" descr="Applying Innovative Thinking in Strategic Planning - John Knotts">
            <a:extLst>
              <a:ext uri="{FF2B5EF4-FFF2-40B4-BE49-F238E27FC236}">
                <a16:creationId xmlns:a16="http://schemas.microsoft.com/office/drawing/2014/main" id="{71A0F037-2992-FEA2-5AC9-055C21AB18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79"/>
          <a:stretch/>
        </p:blipFill>
        <p:spPr bwMode="auto">
          <a:xfrm>
            <a:off x="4636008" y="10"/>
            <a:ext cx="7555992"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3079" name="Rectangle 3078">
            <a:extLst>
              <a:ext uri="{FF2B5EF4-FFF2-40B4-BE49-F238E27FC236}">
                <a16:creationId xmlns:a16="http://schemas.microsoft.com/office/drawing/2014/main" id="{8D77D416-66F5-413A-9B46-6289471B3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E95839-C9B5-EAB5-0E6D-9DFBD964F4B7}"/>
              </a:ext>
            </a:extLst>
          </p:cNvPr>
          <p:cNvSpPr>
            <a:spLocks noGrp="1"/>
          </p:cNvSpPr>
          <p:nvPr>
            <p:ph type="title"/>
          </p:nvPr>
        </p:nvSpPr>
        <p:spPr>
          <a:xfrm>
            <a:off x="838201" y="365125"/>
            <a:ext cx="3478160" cy="1325563"/>
          </a:xfrm>
        </p:spPr>
        <p:txBody>
          <a:bodyPr>
            <a:normAutofit/>
          </a:bodyPr>
          <a:lstStyle/>
          <a:p>
            <a:r>
              <a:rPr lang="en-US" dirty="0"/>
              <a:t>Topics</a:t>
            </a:r>
          </a:p>
        </p:txBody>
      </p:sp>
      <p:sp>
        <p:nvSpPr>
          <p:cNvPr id="3" name="Content Placeholder 2">
            <a:extLst>
              <a:ext uri="{FF2B5EF4-FFF2-40B4-BE49-F238E27FC236}">
                <a16:creationId xmlns:a16="http://schemas.microsoft.com/office/drawing/2014/main" id="{E193687E-1366-DB9D-6541-E09370D4444F}"/>
              </a:ext>
            </a:extLst>
          </p:cNvPr>
          <p:cNvSpPr>
            <a:spLocks noGrp="1"/>
          </p:cNvSpPr>
          <p:nvPr>
            <p:ph idx="1"/>
          </p:nvPr>
        </p:nvSpPr>
        <p:spPr>
          <a:xfrm>
            <a:off x="838202" y="1825625"/>
            <a:ext cx="3478160" cy="4351338"/>
          </a:xfrm>
        </p:spPr>
        <p:txBody>
          <a:bodyPr>
            <a:normAutofit/>
          </a:bodyPr>
          <a:lstStyle/>
          <a:p>
            <a:r>
              <a:rPr lang="en-US" dirty="0"/>
              <a:t>Strategic Planning: What and Why?</a:t>
            </a:r>
          </a:p>
          <a:p>
            <a:endParaRPr lang="en-US" dirty="0"/>
          </a:p>
          <a:p>
            <a:r>
              <a:rPr lang="en-US" dirty="0"/>
              <a:t>Plan development</a:t>
            </a:r>
          </a:p>
          <a:p>
            <a:pPr marL="0" indent="0">
              <a:buNone/>
            </a:pPr>
            <a:endParaRPr lang="en-US" dirty="0"/>
          </a:p>
        </p:txBody>
      </p:sp>
    </p:spTree>
    <p:extLst>
      <p:ext uri="{BB962C8B-B14F-4D97-AF65-F5344CB8AC3E}">
        <p14:creationId xmlns:p14="http://schemas.microsoft.com/office/powerpoint/2010/main" val="3925413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07954-1960-18F8-8977-D5C4D738CCC6}"/>
              </a:ext>
            </a:extLst>
          </p:cNvPr>
          <p:cNvSpPr>
            <a:spLocks noGrp="1"/>
          </p:cNvSpPr>
          <p:nvPr>
            <p:ph type="title"/>
          </p:nvPr>
        </p:nvSpPr>
        <p:spPr>
          <a:xfrm>
            <a:off x="838200" y="365125"/>
            <a:ext cx="10515600" cy="1325563"/>
          </a:xfrm>
        </p:spPr>
        <p:txBody>
          <a:bodyPr>
            <a:normAutofit/>
          </a:bodyPr>
          <a:lstStyle/>
          <a:p>
            <a:r>
              <a:rPr lang="en-US" dirty="0"/>
              <a:t>What is a Strategic Plan?</a:t>
            </a:r>
          </a:p>
        </p:txBody>
      </p:sp>
      <p:sp>
        <p:nvSpPr>
          <p:cNvPr id="2062" name="Rounded Rectangle 17">
            <a:extLst>
              <a:ext uri="{FF2B5EF4-FFF2-40B4-BE49-F238E27FC236}">
                <a16:creationId xmlns:a16="http://schemas.microsoft.com/office/drawing/2014/main" id="{15045B1D-AED4-407C-BC82-BF20E4E4F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948070"/>
            <a:ext cx="4773166" cy="3896140"/>
          </a:xfrm>
          <a:prstGeom prst="roundRect">
            <a:avLst>
              <a:gd name="adj" fmla="val 2028"/>
            </a:avLst>
          </a:prstGeom>
          <a:solidFill>
            <a:schemeClr val="tx1"/>
          </a:solidFill>
          <a:ln>
            <a:solidFill>
              <a:schemeClr val="accent1">
                <a:shade val="50000"/>
              </a:schemeClr>
            </a:solid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llustrator of Planning Session of Cowokers Stock Illustration -  Illustration of flat, modern: 93677016">
            <a:extLst>
              <a:ext uri="{FF2B5EF4-FFF2-40B4-BE49-F238E27FC236}">
                <a16:creationId xmlns:a16="http://schemas.microsoft.com/office/drawing/2014/main" id="{39519314-4C30-B98E-7C09-6F1B92E9E8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816" r="-1" b="10422"/>
          <a:stretch/>
        </p:blipFill>
        <p:spPr bwMode="auto">
          <a:xfrm>
            <a:off x="1131172" y="2268111"/>
            <a:ext cx="4187222" cy="325605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FD4ECAD-8508-C5E3-0E8D-0FEAF3F386D6}"/>
              </a:ext>
            </a:extLst>
          </p:cNvPr>
          <p:cNvSpPr>
            <a:spLocks noGrp="1"/>
          </p:cNvSpPr>
          <p:nvPr>
            <p:ph idx="1"/>
          </p:nvPr>
        </p:nvSpPr>
        <p:spPr>
          <a:xfrm>
            <a:off x="6096000" y="1948069"/>
            <a:ext cx="5257799" cy="4228893"/>
          </a:xfrm>
        </p:spPr>
        <p:txBody>
          <a:bodyPr>
            <a:normAutofit/>
          </a:bodyPr>
          <a:lstStyle/>
          <a:p>
            <a:r>
              <a:rPr lang="en-US" dirty="0"/>
              <a:t>Strategic planning at its most basic:</a:t>
            </a:r>
          </a:p>
          <a:p>
            <a:pPr marL="0" indent="0">
              <a:buNone/>
            </a:pPr>
            <a:endParaRPr lang="en-US" dirty="0"/>
          </a:p>
          <a:p>
            <a:pPr marL="457200" lvl="1" indent="0">
              <a:buNone/>
            </a:pPr>
            <a:r>
              <a:rPr lang="en-US" dirty="0"/>
              <a:t>A group of people getting together, </a:t>
            </a:r>
          </a:p>
          <a:p>
            <a:pPr marL="457200" lvl="1" indent="0">
              <a:buNone/>
            </a:pPr>
            <a:endParaRPr lang="en-US" dirty="0"/>
          </a:p>
          <a:p>
            <a:pPr marL="457200" lvl="1" indent="0">
              <a:buNone/>
            </a:pPr>
            <a:r>
              <a:rPr lang="en-US" dirty="0"/>
              <a:t>agreeing what they want to accomplish over the next few years,</a:t>
            </a:r>
          </a:p>
          <a:p>
            <a:pPr marL="457200" lvl="1" indent="0">
              <a:buNone/>
            </a:pPr>
            <a:endParaRPr lang="en-US" dirty="0"/>
          </a:p>
          <a:p>
            <a:pPr marL="457200" lvl="1" indent="0">
              <a:buNone/>
            </a:pPr>
            <a:r>
              <a:rPr lang="en-US" dirty="0"/>
              <a:t>and writing it down on paper.</a:t>
            </a:r>
          </a:p>
        </p:txBody>
      </p:sp>
    </p:spTree>
    <p:extLst>
      <p:ext uri="{BB962C8B-B14F-4D97-AF65-F5344CB8AC3E}">
        <p14:creationId xmlns:p14="http://schemas.microsoft.com/office/powerpoint/2010/main" val="444530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35BB2-5A0B-9CDC-9D1E-2049CED681BA}"/>
              </a:ext>
            </a:extLst>
          </p:cNvPr>
          <p:cNvSpPr>
            <a:spLocks noGrp="1"/>
          </p:cNvSpPr>
          <p:nvPr>
            <p:ph type="title"/>
          </p:nvPr>
        </p:nvSpPr>
        <p:spPr/>
        <p:txBody>
          <a:bodyPr/>
          <a:lstStyle/>
          <a:p>
            <a:r>
              <a:rPr lang="en-US" dirty="0"/>
              <a:t>Why have a strategic plan?</a:t>
            </a:r>
          </a:p>
        </p:txBody>
      </p:sp>
      <p:sp>
        <p:nvSpPr>
          <p:cNvPr id="3" name="Content Placeholder 2">
            <a:extLst>
              <a:ext uri="{FF2B5EF4-FFF2-40B4-BE49-F238E27FC236}">
                <a16:creationId xmlns:a16="http://schemas.microsoft.com/office/drawing/2014/main" id="{68B4775B-52BB-EA0E-CECD-0D95B9CE23FE}"/>
              </a:ext>
            </a:extLst>
          </p:cNvPr>
          <p:cNvSpPr>
            <a:spLocks noGrp="1"/>
          </p:cNvSpPr>
          <p:nvPr>
            <p:ph idx="1"/>
          </p:nvPr>
        </p:nvSpPr>
        <p:spPr>
          <a:xfrm>
            <a:off x="1120000" y="1825625"/>
            <a:ext cx="7433450" cy="4351338"/>
          </a:xfrm>
        </p:spPr>
        <p:txBody>
          <a:bodyPr/>
          <a:lstStyle/>
          <a:p>
            <a:r>
              <a:rPr lang="en-US" dirty="0"/>
              <a:t>The Rotary International Vision:  </a:t>
            </a:r>
          </a:p>
          <a:p>
            <a:pPr marL="457200" lvl="1" indent="0">
              <a:buNone/>
            </a:pPr>
            <a:r>
              <a:rPr lang="en-US" sz="2800" dirty="0"/>
              <a:t>“…people unite and take </a:t>
            </a:r>
            <a:r>
              <a:rPr lang="en-US" sz="2800" dirty="0">
                <a:solidFill>
                  <a:srgbClr val="FFFF00"/>
                </a:solidFill>
              </a:rPr>
              <a:t>action</a:t>
            </a:r>
            <a:r>
              <a:rPr lang="en-US" sz="2800" dirty="0"/>
              <a:t> to create lasting change…”</a:t>
            </a:r>
          </a:p>
          <a:p>
            <a:pPr lvl="1"/>
            <a:endParaRPr lang="en-US" dirty="0"/>
          </a:p>
          <a:p>
            <a:r>
              <a:rPr lang="en-US" dirty="0"/>
              <a:t>Defining the </a:t>
            </a:r>
            <a:r>
              <a:rPr lang="en-US" dirty="0">
                <a:solidFill>
                  <a:srgbClr val="FFFF00"/>
                </a:solidFill>
              </a:rPr>
              <a:t>actions</a:t>
            </a:r>
            <a:r>
              <a:rPr lang="en-US" dirty="0"/>
              <a:t> each club wants to take allows a club to:</a:t>
            </a:r>
          </a:p>
          <a:p>
            <a:pPr lvl="1"/>
            <a:r>
              <a:rPr lang="en-US" dirty="0"/>
              <a:t>Unite around a common purpose.</a:t>
            </a:r>
          </a:p>
          <a:p>
            <a:pPr lvl="1"/>
            <a:r>
              <a:rPr lang="en-US" dirty="0"/>
              <a:t>Set long- and short-term goals and objectives.</a:t>
            </a:r>
          </a:p>
          <a:p>
            <a:pPr lvl="1"/>
            <a:r>
              <a:rPr lang="en-US" dirty="0"/>
              <a:t>Identify needed resources to attain those goals.</a:t>
            </a:r>
          </a:p>
          <a:p>
            <a:pPr lvl="1"/>
            <a:r>
              <a:rPr lang="en-US" dirty="0"/>
              <a:t>Measure success.</a:t>
            </a:r>
          </a:p>
        </p:txBody>
      </p:sp>
      <p:pic>
        <p:nvPicPr>
          <p:cNvPr id="3074" name="Picture 2" descr="Objectives clipart 20 free Cliparts | Download images on Clipground 2023">
            <a:extLst>
              <a:ext uri="{FF2B5EF4-FFF2-40B4-BE49-F238E27FC236}">
                <a16:creationId xmlns:a16="http://schemas.microsoft.com/office/drawing/2014/main" id="{3AF29949-2FAD-7888-0F1A-629F4C50EA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4375" y="2035175"/>
            <a:ext cx="354330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298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E9FF1-1CBD-28E0-D3C7-BF9B7D63E6F8}"/>
              </a:ext>
            </a:extLst>
          </p:cNvPr>
          <p:cNvSpPr>
            <a:spLocks noGrp="1"/>
          </p:cNvSpPr>
          <p:nvPr>
            <p:ph type="title"/>
          </p:nvPr>
        </p:nvSpPr>
        <p:spPr>
          <a:xfrm>
            <a:off x="5248656" y="321733"/>
            <a:ext cx="6105144" cy="1324506"/>
          </a:xfrm>
        </p:spPr>
        <p:txBody>
          <a:bodyPr anchor="ctr">
            <a:normAutofit/>
          </a:bodyPr>
          <a:lstStyle/>
          <a:p>
            <a:r>
              <a:rPr lang="en-US" dirty="0"/>
              <a:t>Is it difficult?</a:t>
            </a:r>
          </a:p>
        </p:txBody>
      </p:sp>
      <p:pic>
        <p:nvPicPr>
          <p:cNvPr id="4098" name="Picture 2" descr="Free Office Relax Cliparts, Download Free Office Relax Cliparts png images,  Free ClipArts on Clipart Library">
            <a:extLst>
              <a:ext uri="{FF2B5EF4-FFF2-40B4-BE49-F238E27FC236}">
                <a16:creationId xmlns:a16="http://schemas.microsoft.com/office/drawing/2014/main" id="{EA613BEC-4ACF-9766-8CA2-9197C2DA848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6009" y="1501071"/>
            <a:ext cx="3818287" cy="381828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5A343E7-40FF-7738-A391-D91DCA8C6FED}"/>
              </a:ext>
            </a:extLst>
          </p:cNvPr>
          <p:cNvSpPr>
            <a:spLocks noGrp="1"/>
          </p:cNvSpPr>
          <p:nvPr>
            <p:ph idx="1"/>
          </p:nvPr>
        </p:nvSpPr>
        <p:spPr>
          <a:xfrm>
            <a:off x="5248655" y="2031647"/>
            <a:ext cx="6105145" cy="3287711"/>
          </a:xfrm>
        </p:spPr>
        <p:txBody>
          <a:bodyPr>
            <a:normAutofit/>
          </a:bodyPr>
          <a:lstStyle/>
          <a:p>
            <a:r>
              <a:rPr lang="en-US" dirty="0">
                <a:gradFill>
                  <a:gsLst>
                    <a:gs pos="34000">
                      <a:schemeClr val="tx1">
                        <a:lumMod val="93000"/>
                      </a:schemeClr>
                    </a:gs>
                    <a:gs pos="0">
                      <a:schemeClr val="bg1">
                        <a:lumMod val="25000"/>
                        <a:lumOff val="75000"/>
                      </a:schemeClr>
                    </a:gs>
                    <a:gs pos="100000">
                      <a:schemeClr val="tx1"/>
                    </a:gs>
                  </a:gsLst>
                  <a:lin ang="4800000" scaled="0"/>
                </a:gradFill>
              </a:rPr>
              <a:t>Strategic Planning can be informal.</a:t>
            </a:r>
          </a:p>
          <a:p>
            <a:pPr marL="0" indent="0">
              <a:buNone/>
            </a:pPr>
            <a:endParaRPr lang="en-US" dirty="0">
              <a:gradFill>
                <a:gsLst>
                  <a:gs pos="34000">
                    <a:schemeClr val="tx1">
                      <a:lumMod val="93000"/>
                    </a:schemeClr>
                  </a:gs>
                  <a:gs pos="0">
                    <a:schemeClr val="bg1">
                      <a:lumMod val="25000"/>
                      <a:lumOff val="75000"/>
                    </a:schemeClr>
                  </a:gs>
                  <a:gs pos="100000">
                    <a:schemeClr val="tx1"/>
                  </a:gs>
                </a:gsLst>
                <a:lin ang="4800000" scaled="0"/>
              </a:gradFill>
            </a:endParaRPr>
          </a:p>
          <a:p>
            <a:r>
              <a:rPr lang="en-US" dirty="0">
                <a:gradFill>
                  <a:gsLst>
                    <a:gs pos="34000">
                      <a:schemeClr val="tx1">
                        <a:lumMod val="93000"/>
                      </a:schemeClr>
                    </a:gs>
                    <a:gs pos="0">
                      <a:schemeClr val="bg1">
                        <a:lumMod val="25000"/>
                        <a:lumOff val="75000"/>
                      </a:schemeClr>
                    </a:gs>
                    <a:gs pos="100000">
                      <a:schemeClr val="tx1"/>
                    </a:gs>
                  </a:gsLst>
                  <a:lin ang="4800000" scaled="0"/>
                </a:gradFill>
              </a:rPr>
              <a:t>Don’t make the process more difficult than necessary!</a:t>
            </a:r>
          </a:p>
          <a:p>
            <a:endParaRPr lang="en-US" sz="2400" dirty="0">
              <a:gradFill>
                <a:gsLst>
                  <a:gs pos="34000">
                    <a:schemeClr val="tx1">
                      <a:lumMod val="93000"/>
                    </a:schemeClr>
                  </a:gs>
                  <a:gs pos="0">
                    <a:schemeClr val="bg1">
                      <a:lumMod val="25000"/>
                      <a:lumOff val="75000"/>
                    </a:schemeClr>
                  </a:gs>
                  <a:gs pos="100000">
                    <a:schemeClr val="tx1"/>
                  </a:gs>
                </a:gsLst>
                <a:lin ang="4800000" scaled="0"/>
              </a:gradFill>
            </a:endParaRPr>
          </a:p>
        </p:txBody>
      </p:sp>
    </p:spTree>
    <p:extLst>
      <p:ext uri="{BB962C8B-B14F-4D97-AF65-F5344CB8AC3E}">
        <p14:creationId xmlns:p14="http://schemas.microsoft.com/office/powerpoint/2010/main" val="910466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37F46-AADE-4805-86CA-1049E220D193}"/>
              </a:ext>
            </a:extLst>
          </p:cNvPr>
          <p:cNvSpPr>
            <a:spLocks noGrp="1"/>
          </p:cNvSpPr>
          <p:nvPr>
            <p:ph type="title"/>
          </p:nvPr>
        </p:nvSpPr>
        <p:spPr>
          <a:xfrm>
            <a:off x="838200" y="365125"/>
            <a:ext cx="10515600" cy="1325563"/>
          </a:xfrm>
        </p:spPr>
        <p:txBody>
          <a:bodyPr>
            <a:normAutofit/>
          </a:bodyPr>
          <a:lstStyle/>
          <a:p>
            <a:r>
              <a:rPr lang="en-US" dirty="0"/>
              <a:t>Plan Development</a:t>
            </a:r>
          </a:p>
        </p:txBody>
      </p:sp>
      <p:sp>
        <p:nvSpPr>
          <p:cNvPr id="3" name="Content Placeholder 2">
            <a:extLst>
              <a:ext uri="{FF2B5EF4-FFF2-40B4-BE49-F238E27FC236}">
                <a16:creationId xmlns:a16="http://schemas.microsoft.com/office/drawing/2014/main" id="{A25CA16C-4392-7C85-D1B6-D398E93EB4B0}"/>
              </a:ext>
            </a:extLst>
          </p:cNvPr>
          <p:cNvSpPr>
            <a:spLocks noGrp="1"/>
          </p:cNvSpPr>
          <p:nvPr>
            <p:ph idx="1"/>
          </p:nvPr>
        </p:nvSpPr>
        <p:spPr>
          <a:xfrm>
            <a:off x="1120000" y="1825625"/>
            <a:ext cx="6358486" cy="4351338"/>
          </a:xfrm>
        </p:spPr>
        <p:txBody>
          <a:bodyPr>
            <a:normAutofit/>
          </a:bodyPr>
          <a:lstStyle/>
          <a:p>
            <a:pPr marL="457200" indent="-457200">
              <a:buFont typeface="+mj-lt"/>
              <a:buAutoNum type="arabicPeriod"/>
            </a:pPr>
            <a:r>
              <a:rPr lang="en-US" dirty="0"/>
              <a:t>Seek input.</a:t>
            </a:r>
          </a:p>
          <a:p>
            <a:pPr marL="457200" indent="-457200">
              <a:buFont typeface="+mj-lt"/>
              <a:buAutoNum type="arabicPeriod"/>
            </a:pPr>
            <a:r>
              <a:rPr lang="en-US" dirty="0"/>
              <a:t>Define your Vision, Mission, and Values.</a:t>
            </a:r>
          </a:p>
          <a:p>
            <a:pPr marL="457200" indent="-457200">
              <a:buFont typeface="+mj-lt"/>
              <a:buAutoNum type="arabicPeriod"/>
            </a:pPr>
            <a:r>
              <a:rPr lang="en-US" dirty="0"/>
              <a:t>Define your Goals, Objectives, and Tactics.</a:t>
            </a:r>
          </a:p>
          <a:p>
            <a:pPr marL="457200" indent="-457200">
              <a:buFont typeface="+mj-lt"/>
              <a:buAutoNum type="arabicPeriod"/>
            </a:pPr>
            <a:r>
              <a:rPr lang="en-US" dirty="0"/>
              <a:t>Measure your Progress.</a:t>
            </a:r>
          </a:p>
          <a:p>
            <a:endParaRPr lang="en-US" dirty="0"/>
          </a:p>
        </p:txBody>
      </p:sp>
      <p:pic>
        <p:nvPicPr>
          <p:cNvPr id="4" name="Picture 2" descr="conference room meeting clipart - Clip Art Library">
            <a:extLst>
              <a:ext uri="{FF2B5EF4-FFF2-40B4-BE49-F238E27FC236}">
                <a16:creationId xmlns:a16="http://schemas.microsoft.com/office/drawing/2014/main" id="{DB233B5B-CE41-8E28-A12F-CC1B90CDA9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677" r="14008" b="1"/>
          <a:stretch/>
        </p:blipFill>
        <p:spPr bwMode="auto">
          <a:xfrm>
            <a:off x="7922922" y="1924505"/>
            <a:ext cx="3354676" cy="3398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63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74A3C-86C2-3332-3633-598E3E362FA1}"/>
              </a:ext>
            </a:extLst>
          </p:cNvPr>
          <p:cNvSpPr>
            <a:spLocks noGrp="1"/>
          </p:cNvSpPr>
          <p:nvPr>
            <p:ph type="title"/>
          </p:nvPr>
        </p:nvSpPr>
        <p:spPr/>
        <p:txBody>
          <a:bodyPr/>
          <a:lstStyle/>
          <a:p>
            <a:r>
              <a:rPr lang="en-US" dirty="0"/>
              <a:t>1.  Seek Input</a:t>
            </a:r>
          </a:p>
        </p:txBody>
      </p:sp>
      <p:sp>
        <p:nvSpPr>
          <p:cNvPr id="3" name="Content Placeholder 2">
            <a:extLst>
              <a:ext uri="{FF2B5EF4-FFF2-40B4-BE49-F238E27FC236}">
                <a16:creationId xmlns:a16="http://schemas.microsoft.com/office/drawing/2014/main" id="{B0F0FADB-28F2-76C8-FD98-691B05DA0FC1}"/>
              </a:ext>
            </a:extLst>
          </p:cNvPr>
          <p:cNvSpPr>
            <a:spLocks noGrp="1"/>
          </p:cNvSpPr>
          <p:nvPr>
            <p:ph idx="1"/>
          </p:nvPr>
        </p:nvSpPr>
        <p:spPr/>
        <p:txBody>
          <a:bodyPr/>
          <a:lstStyle/>
          <a:p>
            <a:r>
              <a:rPr lang="en-US" sz="2800" dirty="0"/>
              <a:t>Establish a strategic planning committee.</a:t>
            </a:r>
          </a:p>
          <a:p>
            <a:r>
              <a:rPr lang="en-US" sz="2800" dirty="0"/>
              <a:t>Do you already have a plan that needs updating or are you starting fresh?</a:t>
            </a:r>
            <a:endParaRPr lang="en-US" dirty="0"/>
          </a:p>
          <a:p>
            <a:r>
              <a:rPr lang="en-US" dirty="0"/>
              <a:t>District and RI resources.</a:t>
            </a:r>
          </a:p>
          <a:p>
            <a:r>
              <a:rPr lang="en-US" dirty="0"/>
              <a:t>Survey your members.</a:t>
            </a:r>
            <a:endParaRPr lang="en-US" sz="2800" dirty="0">
              <a:solidFill>
                <a:schemeClr val="tx1"/>
              </a:solidFill>
            </a:endParaRPr>
          </a:p>
          <a:p>
            <a:r>
              <a:rPr lang="en-US" sz="2800" dirty="0"/>
              <a:t>Collect input from your Committees.</a:t>
            </a:r>
          </a:p>
          <a:p>
            <a:r>
              <a:rPr lang="en-US" sz="2800" dirty="0"/>
              <a:t>Survey the community.</a:t>
            </a:r>
          </a:p>
        </p:txBody>
      </p:sp>
      <p:pic>
        <p:nvPicPr>
          <p:cNvPr id="4" name="Picture 8" descr="Headlines &amp; Features">
            <a:extLst>
              <a:ext uri="{FF2B5EF4-FFF2-40B4-BE49-F238E27FC236}">
                <a16:creationId xmlns:a16="http://schemas.microsoft.com/office/drawing/2014/main" id="{E9CCBBBD-70DA-E986-4236-EE6BDE2E15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83" r="16356" b="3"/>
          <a:stretch/>
        </p:blipFill>
        <p:spPr bwMode="auto">
          <a:xfrm>
            <a:off x="7541922" y="3056164"/>
            <a:ext cx="3354676" cy="3398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409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2643E-5752-19AB-6AA1-19DAEB06FE3F}"/>
              </a:ext>
            </a:extLst>
          </p:cNvPr>
          <p:cNvSpPr>
            <a:spLocks noGrp="1"/>
          </p:cNvSpPr>
          <p:nvPr>
            <p:ph type="title"/>
          </p:nvPr>
        </p:nvSpPr>
        <p:spPr/>
        <p:txBody>
          <a:bodyPr/>
          <a:lstStyle/>
          <a:p>
            <a:r>
              <a:rPr lang="en-US" dirty="0"/>
              <a:t>District and RI Resources</a:t>
            </a:r>
          </a:p>
        </p:txBody>
      </p:sp>
      <p:sp>
        <p:nvSpPr>
          <p:cNvPr id="3" name="Content Placeholder 2">
            <a:extLst>
              <a:ext uri="{FF2B5EF4-FFF2-40B4-BE49-F238E27FC236}">
                <a16:creationId xmlns:a16="http://schemas.microsoft.com/office/drawing/2014/main" id="{BCB43ECD-A4AF-E8AB-5E75-9514BD66A0E4}"/>
              </a:ext>
            </a:extLst>
          </p:cNvPr>
          <p:cNvSpPr>
            <a:spLocks noGrp="1"/>
          </p:cNvSpPr>
          <p:nvPr>
            <p:ph sz="half" idx="1"/>
          </p:nvPr>
        </p:nvSpPr>
        <p:spPr/>
        <p:txBody>
          <a:bodyPr/>
          <a:lstStyle/>
          <a:p>
            <a:r>
              <a:rPr lang="en-US" dirty="0"/>
              <a:t>District 7630 Strategic Plan</a:t>
            </a:r>
          </a:p>
          <a:p>
            <a:r>
              <a:rPr lang="en-US" dirty="0"/>
              <a:t>RI Strategic planning tools</a:t>
            </a:r>
          </a:p>
          <a:p>
            <a:endParaRPr lang="en-US" dirty="0"/>
          </a:p>
          <a:p>
            <a:r>
              <a:rPr lang="en-US" dirty="0"/>
              <a:t>RI Action Plan</a:t>
            </a:r>
          </a:p>
          <a:p>
            <a:pPr lvl="1"/>
            <a:r>
              <a:rPr lang="en-US" dirty="0"/>
              <a:t>Increase our impact</a:t>
            </a:r>
          </a:p>
          <a:p>
            <a:pPr lvl="1"/>
            <a:r>
              <a:rPr lang="en-US" dirty="0"/>
              <a:t>Expand our reach</a:t>
            </a:r>
          </a:p>
          <a:p>
            <a:pPr lvl="1"/>
            <a:r>
              <a:rPr lang="en-US" dirty="0"/>
              <a:t>Enhance participant engagement</a:t>
            </a:r>
          </a:p>
          <a:p>
            <a:pPr lvl="1"/>
            <a:r>
              <a:rPr lang="en-US" dirty="0"/>
              <a:t>Increase our ability to adapt</a:t>
            </a:r>
          </a:p>
        </p:txBody>
      </p:sp>
      <p:sp>
        <p:nvSpPr>
          <p:cNvPr id="4" name="Content Placeholder 3">
            <a:extLst>
              <a:ext uri="{FF2B5EF4-FFF2-40B4-BE49-F238E27FC236}">
                <a16:creationId xmlns:a16="http://schemas.microsoft.com/office/drawing/2014/main" id="{C4AA0B97-F636-15D3-9528-D7DC6AF552D3}"/>
              </a:ext>
            </a:extLst>
          </p:cNvPr>
          <p:cNvSpPr>
            <a:spLocks noGrp="1"/>
          </p:cNvSpPr>
          <p:nvPr>
            <p:ph sz="half" idx="2"/>
          </p:nvPr>
        </p:nvSpPr>
        <p:spPr/>
        <p:txBody>
          <a:bodyPr/>
          <a:lstStyle/>
          <a:p>
            <a:r>
              <a:rPr lang="en-US" dirty="0"/>
              <a:t>RI Areas of Focus</a:t>
            </a:r>
          </a:p>
          <a:p>
            <a:pPr lvl="1"/>
            <a:r>
              <a:rPr lang="en-US" dirty="0"/>
              <a:t>Basic education &amp; literacy</a:t>
            </a:r>
          </a:p>
          <a:p>
            <a:pPr lvl="1"/>
            <a:r>
              <a:rPr lang="en-US" dirty="0"/>
              <a:t>Maternal &amp; child health</a:t>
            </a:r>
          </a:p>
          <a:p>
            <a:pPr lvl="1"/>
            <a:r>
              <a:rPr lang="en-US" dirty="0"/>
              <a:t>Peace &amp; conflict prevention/resolution</a:t>
            </a:r>
          </a:p>
          <a:p>
            <a:pPr lvl="1"/>
            <a:r>
              <a:rPr lang="en-US" dirty="0"/>
              <a:t>Disease prevention &amp; treatment</a:t>
            </a:r>
          </a:p>
          <a:p>
            <a:pPr lvl="1"/>
            <a:r>
              <a:rPr lang="en-US" dirty="0"/>
              <a:t>Water, sanitation &amp; hygiene</a:t>
            </a:r>
          </a:p>
          <a:p>
            <a:pPr lvl="1"/>
            <a:r>
              <a:rPr lang="en-US" dirty="0"/>
              <a:t>Community &amp; economic development</a:t>
            </a:r>
          </a:p>
          <a:p>
            <a:pPr lvl="1"/>
            <a:r>
              <a:rPr lang="en-US" dirty="0"/>
              <a:t>Support the environment</a:t>
            </a:r>
          </a:p>
        </p:txBody>
      </p:sp>
    </p:spTree>
    <p:extLst>
      <p:ext uri="{BB962C8B-B14F-4D97-AF65-F5344CB8AC3E}">
        <p14:creationId xmlns:p14="http://schemas.microsoft.com/office/powerpoint/2010/main" val="3551702094"/>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2600</TotalTime>
  <Words>921</Words>
  <Application>Microsoft Office PowerPoint</Application>
  <PresentationFormat>Widescreen</PresentationFormat>
  <Paragraphs>143</Paragraphs>
  <Slides>18</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Arial Black</vt:lpstr>
      <vt:lpstr>Calibri</vt:lpstr>
      <vt:lpstr>Corbel</vt:lpstr>
      <vt:lpstr>Franklin Gothic Book</vt:lpstr>
      <vt:lpstr>Franklin Gothic Medium</vt:lpstr>
      <vt:lpstr>Symbol</vt:lpstr>
      <vt:lpstr>Depth</vt:lpstr>
      <vt:lpstr>1_Office Theme</vt:lpstr>
      <vt:lpstr>PowerPoint Presentation</vt:lpstr>
      <vt:lpstr>Club Strategic Planning </vt:lpstr>
      <vt:lpstr>Topics</vt:lpstr>
      <vt:lpstr>What is a Strategic Plan?</vt:lpstr>
      <vt:lpstr>Why have a strategic plan?</vt:lpstr>
      <vt:lpstr>Is it difficult?</vt:lpstr>
      <vt:lpstr>Plan Development</vt:lpstr>
      <vt:lpstr>1.  Seek Input</vt:lpstr>
      <vt:lpstr>District and RI Resources</vt:lpstr>
      <vt:lpstr>Survey Your Members</vt:lpstr>
      <vt:lpstr>Analyze Survey Results</vt:lpstr>
      <vt:lpstr>2.  Define your Vision, Mission, and Values</vt:lpstr>
      <vt:lpstr>PowerPoint Presentation</vt:lpstr>
      <vt:lpstr>3.  Define your Goals, Objectives and Tactics</vt:lpstr>
      <vt:lpstr>Goals Examples</vt:lpstr>
      <vt:lpstr>Objectives Examples</vt:lpstr>
      <vt:lpstr>4.  Measure your progress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District 7630 Strategic Plan  2021 - 2024 and Proposed  Rules of Procedure</dc:title>
  <dc:creator>TJ Myers</dc:creator>
  <cp:lastModifiedBy>Hugh Dawkins</cp:lastModifiedBy>
  <cp:revision>24</cp:revision>
  <cp:lastPrinted>2022-10-21T15:19:06Z</cp:lastPrinted>
  <dcterms:created xsi:type="dcterms:W3CDTF">2022-02-21T15:14:09Z</dcterms:created>
  <dcterms:modified xsi:type="dcterms:W3CDTF">2023-02-05T23:30:09Z</dcterms:modified>
</cp:coreProperties>
</file>